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diagrams/colors7.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57" r:id="rId3"/>
    <p:sldId id="307" r:id="rId4"/>
    <p:sldId id="315" r:id="rId5"/>
    <p:sldId id="316" r:id="rId6"/>
    <p:sldId id="261" r:id="rId7"/>
    <p:sldId id="317" r:id="rId8"/>
    <p:sldId id="318" r:id="rId9"/>
    <p:sldId id="319" r:id="rId10"/>
    <p:sldId id="320" r:id="rId11"/>
    <p:sldId id="322" r:id="rId12"/>
    <p:sldId id="266" r:id="rId13"/>
    <p:sldId id="330" r:id="rId14"/>
    <p:sldId id="267" r:id="rId15"/>
    <p:sldId id="323" r:id="rId16"/>
    <p:sldId id="324" r:id="rId17"/>
    <p:sldId id="325" r:id="rId18"/>
    <p:sldId id="326" r:id="rId19"/>
    <p:sldId id="271" r:id="rId20"/>
    <p:sldId id="272" r:id="rId21"/>
    <p:sldId id="309" r:id="rId22"/>
    <p:sldId id="310" r:id="rId23"/>
    <p:sldId id="321" r:id="rId24"/>
    <p:sldId id="268" r:id="rId25"/>
    <p:sldId id="275" r:id="rId26"/>
    <p:sldId id="327" r:id="rId27"/>
    <p:sldId id="288" r:id="rId28"/>
    <p:sldId id="289" r:id="rId29"/>
    <p:sldId id="328" r:id="rId30"/>
    <p:sldId id="329" r:id="rId31"/>
    <p:sldId id="277" r:id="rId32"/>
    <p:sldId id="331" r:id="rId33"/>
    <p:sldId id="281" r:id="rId34"/>
    <p:sldId id="334" r:id="rId35"/>
    <p:sldId id="335" r:id="rId36"/>
    <p:sldId id="336" r:id="rId37"/>
    <p:sldId id="337" r:id="rId38"/>
    <p:sldId id="338" r:id="rId39"/>
    <p:sldId id="282" r:id="rId40"/>
    <p:sldId id="332" r:id="rId41"/>
    <p:sldId id="285" r:id="rId42"/>
    <p:sldId id="290" r:id="rId43"/>
    <p:sldId id="291" r:id="rId44"/>
    <p:sldId id="308" r:id="rId45"/>
    <p:sldId id="333" r:id="rId46"/>
    <p:sldId id="286" r:id="rId47"/>
    <p:sldId id="305" r:id="rId48"/>
    <p:sldId id="312" r:id="rId49"/>
    <p:sldId id="313" r:id="rId50"/>
    <p:sldId id="314" r:id="rId51"/>
    <p:sldId id="339" r:id="rId52"/>
    <p:sldId id="34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9702" autoAdjust="0"/>
    <p:restoredTop sz="45221" autoAdjust="0"/>
  </p:normalViewPr>
  <p:slideViewPr>
    <p:cSldViewPr>
      <p:cViewPr varScale="1">
        <p:scale>
          <a:sx n="37" d="100"/>
          <a:sy n="37" d="100"/>
        </p:scale>
        <p:origin x="-1090" y="-91"/>
      </p:cViewPr>
      <p:guideLst>
        <p:guide orient="horz" pos="2160"/>
        <p:guide pos="2880"/>
      </p:guideLst>
    </p:cSldViewPr>
  </p:slideViewPr>
  <p:outlineViewPr>
    <p:cViewPr>
      <p:scale>
        <a:sx n="33" d="100"/>
        <a:sy n="33" d="100"/>
      </p:scale>
      <p:origin x="0" y="19"/>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603"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BD33810B-610C-454B-93A2-98F76D9A6FAC}" type="presOf" srcId="{96FD2243-B457-4D33-9F49-B0BD86D097C1}" destId="{1709607F-592A-4FF9-8DDB-2B0A84B03EE4}" srcOrd="0" destOrd="0" presId="urn:microsoft.com/office/officeart/2005/8/layout/hProcess9"/>
    <dgm:cxn modelId="{6D4B1F6F-2766-4132-8D4C-048CE56F9CC8}" type="presOf" srcId="{BA5BA0A8-F5CF-468C-B584-3A847C891B53}" destId="{8443EFD3-8FE0-4626-85B9-FD39F06FE93F}"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04022F6E-8839-461D-BE46-C07BF5CEC2F3}" type="presOf" srcId="{4BF32694-8C5F-4508-A1D5-BAA6CE9E2FF8}" destId="{456F1F4F-6DCC-496D-B69F-E887EEAB7E48}" srcOrd="0" destOrd="0" presId="urn:microsoft.com/office/officeart/2005/8/layout/hProcess9"/>
    <dgm:cxn modelId="{7463F0EC-C9AA-4937-B40E-5D90B0F0D307}" type="presOf" srcId="{A75D9631-A681-4CAA-A82A-7CC57C13B149}" destId="{C4E16BC0-6525-4C4A-95A3-9763AC9811CD}" srcOrd="0" destOrd="0" presId="urn:microsoft.com/office/officeart/2005/8/layout/hProcess9"/>
    <dgm:cxn modelId="{95889DA2-9E65-4226-8477-7A74BD5CF096}" srcId="{D658E5C6-C0AA-49B1-B186-FC71C5ADD859}" destId="{96FD2243-B457-4D33-9F49-B0BD86D097C1}" srcOrd="3" destOrd="0" parTransId="{E137E538-EEFC-4B75-BD5F-DB375C4536D2}" sibTransId="{158EE305-E854-4246-A502-53DBA2BB18A6}"/>
    <dgm:cxn modelId="{11CEA217-5315-4401-8836-7BAC58FFC6AE}" type="presOf" srcId="{D658E5C6-C0AA-49B1-B186-FC71C5ADD859}" destId="{DA2D5B45-7504-4E96-8164-073A33B9E956}"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F056645B-8941-4FC6-B065-A0C7385F7DEE}" type="presParOf" srcId="{DA2D5B45-7504-4E96-8164-073A33B9E956}" destId="{F033151E-C797-496B-A668-F57B65E9B81D}" srcOrd="0" destOrd="0" presId="urn:microsoft.com/office/officeart/2005/8/layout/hProcess9"/>
    <dgm:cxn modelId="{EB0A0DB9-998D-4251-8F2D-5D0B520A521D}" type="presParOf" srcId="{DA2D5B45-7504-4E96-8164-073A33B9E956}" destId="{6A5F4D48-FBC0-4DE5-8F5D-0AE0B8055E16}" srcOrd="1" destOrd="0" presId="urn:microsoft.com/office/officeart/2005/8/layout/hProcess9"/>
    <dgm:cxn modelId="{E280E752-2742-4288-9208-61658108381B}" type="presParOf" srcId="{6A5F4D48-FBC0-4DE5-8F5D-0AE0B8055E16}" destId="{8443EFD3-8FE0-4626-85B9-FD39F06FE93F}" srcOrd="0" destOrd="0" presId="urn:microsoft.com/office/officeart/2005/8/layout/hProcess9"/>
    <dgm:cxn modelId="{E4CF240F-C209-4EBD-8AA8-CD3B50471B1D}" type="presParOf" srcId="{6A5F4D48-FBC0-4DE5-8F5D-0AE0B8055E16}" destId="{32D2C703-2AAD-42A7-90E4-848E1D90A5BF}" srcOrd="1" destOrd="0" presId="urn:microsoft.com/office/officeart/2005/8/layout/hProcess9"/>
    <dgm:cxn modelId="{F24CC7C2-4C21-4419-AB8E-E39B15DB8034}" type="presParOf" srcId="{6A5F4D48-FBC0-4DE5-8F5D-0AE0B8055E16}" destId="{C4E16BC0-6525-4C4A-95A3-9763AC9811CD}" srcOrd="2" destOrd="0" presId="urn:microsoft.com/office/officeart/2005/8/layout/hProcess9"/>
    <dgm:cxn modelId="{307DA148-A588-4A3A-889C-1CBBC3F3A9ED}" type="presParOf" srcId="{6A5F4D48-FBC0-4DE5-8F5D-0AE0B8055E16}" destId="{FBCA3C80-275E-465B-97F4-B9F2B28CFD0D}" srcOrd="3" destOrd="0" presId="urn:microsoft.com/office/officeart/2005/8/layout/hProcess9"/>
    <dgm:cxn modelId="{29AA0FCD-982A-441E-BD5A-4370C49B6F43}" type="presParOf" srcId="{6A5F4D48-FBC0-4DE5-8F5D-0AE0B8055E16}" destId="{456F1F4F-6DCC-496D-B69F-E887EEAB7E48}" srcOrd="4" destOrd="0" presId="urn:microsoft.com/office/officeart/2005/8/layout/hProcess9"/>
    <dgm:cxn modelId="{4F6BE0F2-FD32-40EB-B188-DEDAF3731E2F}" type="presParOf" srcId="{6A5F4D48-FBC0-4DE5-8F5D-0AE0B8055E16}" destId="{64280DE8-40A1-47A9-8DD3-7DF0825BCE62}" srcOrd="5" destOrd="0" presId="urn:microsoft.com/office/officeart/2005/8/layout/hProcess9"/>
    <dgm:cxn modelId="{9F4A88ED-B2D9-456B-A84C-1A1701BC0DD5}"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A9422-A15A-4DA6-818E-756F3CDDA3A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9F83098-7EF6-4D60-BDF9-D55610150ECA}">
      <dgm:prSet/>
      <dgm:spPr/>
      <dgm:t>
        <a:bodyPr/>
        <a:lstStyle/>
        <a:p>
          <a:pPr rtl="0"/>
          <a:r>
            <a:rPr lang="en-US" dirty="0" smtClean="0"/>
            <a:t>Prepare for the assessment</a:t>
          </a:r>
          <a:endParaRPr lang="en-US" dirty="0"/>
        </a:p>
      </dgm:t>
    </dgm:pt>
    <dgm:pt modelId="{42B05696-1CEA-4A18-B2AB-EB6E7A7734C8}" type="parTrans" cxnId="{74A1C127-F31F-4103-81D4-C3820E3B04F8}">
      <dgm:prSet/>
      <dgm:spPr/>
      <dgm:t>
        <a:bodyPr/>
        <a:lstStyle/>
        <a:p>
          <a:endParaRPr lang="en-US"/>
        </a:p>
      </dgm:t>
    </dgm:pt>
    <dgm:pt modelId="{F57903B2-14B5-4FE8-802F-2D0D4FB13DFD}" type="sibTrans" cxnId="{74A1C127-F31F-4103-81D4-C3820E3B04F8}">
      <dgm:prSet/>
      <dgm:spPr/>
      <dgm:t>
        <a:bodyPr/>
        <a:lstStyle/>
        <a:p>
          <a:endParaRPr lang="en-US"/>
        </a:p>
      </dgm:t>
    </dgm:pt>
    <dgm:pt modelId="{771298BC-A90A-4D19-9296-9B413195F533}">
      <dgm:prSet/>
      <dgm:spPr/>
      <dgm:t>
        <a:bodyPr/>
        <a:lstStyle/>
        <a:p>
          <a:pPr rtl="0"/>
          <a:r>
            <a:rPr lang="en-US" dirty="0" smtClean="0"/>
            <a:t>Conduct the assessment</a:t>
          </a:r>
          <a:endParaRPr lang="en-US" dirty="0"/>
        </a:p>
      </dgm:t>
    </dgm:pt>
    <dgm:pt modelId="{5CBE04C2-F134-431C-AE0D-EC2789D1F56D}" type="parTrans" cxnId="{4795F9A3-97E8-4692-8774-19EB7A8DDBAC}">
      <dgm:prSet/>
      <dgm:spPr/>
      <dgm:t>
        <a:bodyPr/>
        <a:lstStyle/>
        <a:p>
          <a:endParaRPr lang="en-US"/>
        </a:p>
      </dgm:t>
    </dgm:pt>
    <dgm:pt modelId="{EE65BD5D-9D44-48F7-8914-F20413E8BE59}" type="sibTrans" cxnId="{4795F9A3-97E8-4692-8774-19EB7A8DDBAC}">
      <dgm:prSet/>
      <dgm:spPr/>
      <dgm:t>
        <a:bodyPr/>
        <a:lstStyle/>
        <a:p>
          <a:endParaRPr lang="en-US"/>
        </a:p>
      </dgm:t>
    </dgm:pt>
    <dgm:pt modelId="{ADD60428-9E36-4836-A410-4E34D923EA05}">
      <dgm:prSet/>
      <dgm:spPr/>
      <dgm:t>
        <a:bodyPr/>
        <a:lstStyle/>
        <a:p>
          <a:pPr rtl="0"/>
          <a:r>
            <a:rPr lang="en-US" dirty="0" smtClean="0"/>
            <a:t>Communicate the results</a:t>
          </a:r>
          <a:endParaRPr lang="en-US" dirty="0"/>
        </a:p>
      </dgm:t>
    </dgm:pt>
    <dgm:pt modelId="{33F5E5A7-0EDA-4523-A2FC-E5227A320AC6}" type="parTrans" cxnId="{C054DFEC-4D40-4936-AEF6-F62B053AE77C}">
      <dgm:prSet/>
      <dgm:spPr/>
      <dgm:t>
        <a:bodyPr/>
        <a:lstStyle/>
        <a:p>
          <a:endParaRPr lang="en-US"/>
        </a:p>
      </dgm:t>
    </dgm:pt>
    <dgm:pt modelId="{38092446-C62F-4AFC-9AB0-5A2D1D19DA92}" type="sibTrans" cxnId="{C054DFEC-4D40-4936-AEF6-F62B053AE77C}">
      <dgm:prSet/>
      <dgm:spPr/>
      <dgm:t>
        <a:bodyPr/>
        <a:lstStyle/>
        <a:p>
          <a:endParaRPr lang="en-US"/>
        </a:p>
      </dgm:t>
    </dgm:pt>
    <dgm:pt modelId="{00B87EA6-E9B5-40F4-A27F-8AE215093F13}">
      <dgm:prSet/>
      <dgm:spPr/>
      <dgm:t>
        <a:bodyPr/>
        <a:lstStyle/>
        <a:p>
          <a:pPr rtl="0"/>
          <a:r>
            <a:rPr lang="en-US" dirty="0" smtClean="0"/>
            <a:t>Maintain</a:t>
          </a:r>
          <a:r>
            <a:rPr lang="en-US" baseline="0" dirty="0" smtClean="0"/>
            <a:t> the assessment over time</a:t>
          </a:r>
          <a:endParaRPr lang="en-US" dirty="0"/>
        </a:p>
      </dgm:t>
    </dgm:pt>
    <dgm:pt modelId="{6C3B5249-551D-4BB9-94EB-4A3CB9463126}" type="parTrans" cxnId="{6B5DFFCC-920A-4048-AF9F-26EA244EE1DF}">
      <dgm:prSet/>
      <dgm:spPr/>
      <dgm:t>
        <a:bodyPr/>
        <a:lstStyle/>
        <a:p>
          <a:endParaRPr lang="en-US"/>
        </a:p>
      </dgm:t>
    </dgm:pt>
    <dgm:pt modelId="{25507199-0F43-4C79-9ABC-D7A81B9C5F97}" type="sibTrans" cxnId="{6B5DFFCC-920A-4048-AF9F-26EA244EE1DF}">
      <dgm:prSet/>
      <dgm:spPr/>
      <dgm:t>
        <a:bodyPr/>
        <a:lstStyle/>
        <a:p>
          <a:endParaRPr lang="en-US"/>
        </a:p>
      </dgm:t>
    </dgm:pt>
    <dgm:pt modelId="{EE5C5A0A-84B6-4474-BCB9-AEA9CDB6B93F}" type="pres">
      <dgm:prSet presAssocID="{31CA9422-A15A-4DA6-818E-756F3CDDA3A5}" presName="CompostProcess" presStyleCnt="0">
        <dgm:presLayoutVars>
          <dgm:dir/>
          <dgm:resizeHandles val="exact"/>
        </dgm:presLayoutVars>
      </dgm:prSet>
      <dgm:spPr/>
      <dgm:t>
        <a:bodyPr/>
        <a:lstStyle/>
        <a:p>
          <a:endParaRPr lang="en-US"/>
        </a:p>
      </dgm:t>
    </dgm:pt>
    <dgm:pt modelId="{DD20CC5F-4EAB-4452-913F-24671B47F5C9}" type="pres">
      <dgm:prSet presAssocID="{31CA9422-A15A-4DA6-818E-756F3CDDA3A5}" presName="arrow" presStyleLbl="bgShp" presStyleIdx="0" presStyleCnt="1"/>
      <dgm:spPr/>
    </dgm:pt>
    <dgm:pt modelId="{EA57373B-89C9-4120-ABEA-E1A7EBC7769F}" type="pres">
      <dgm:prSet presAssocID="{31CA9422-A15A-4DA6-818E-756F3CDDA3A5}" presName="linearProcess" presStyleCnt="0"/>
      <dgm:spPr/>
    </dgm:pt>
    <dgm:pt modelId="{395F793C-1194-45AC-8BD6-449D8CCB85CA}" type="pres">
      <dgm:prSet presAssocID="{69F83098-7EF6-4D60-BDF9-D55610150ECA}" presName="textNode" presStyleLbl="node1" presStyleIdx="0" presStyleCnt="4">
        <dgm:presLayoutVars>
          <dgm:bulletEnabled val="1"/>
        </dgm:presLayoutVars>
      </dgm:prSet>
      <dgm:spPr/>
      <dgm:t>
        <a:bodyPr/>
        <a:lstStyle/>
        <a:p>
          <a:endParaRPr lang="en-US"/>
        </a:p>
      </dgm:t>
    </dgm:pt>
    <dgm:pt modelId="{1C668633-4C2D-47F7-AB55-5F573BE3207D}" type="pres">
      <dgm:prSet presAssocID="{F57903B2-14B5-4FE8-802F-2D0D4FB13DFD}" presName="sibTrans" presStyleCnt="0"/>
      <dgm:spPr/>
    </dgm:pt>
    <dgm:pt modelId="{E87B5A56-D404-4E03-983C-1D56E10CD8B0}" type="pres">
      <dgm:prSet presAssocID="{771298BC-A90A-4D19-9296-9B413195F533}" presName="textNode" presStyleLbl="node1" presStyleIdx="1" presStyleCnt="4">
        <dgm:presLayoutVars>
          <dgm:bulletEnabled val="1"/>
        </dgm:presLayoutVars>
      </dgm:prSet>
      <dgm:spPr/>
      <dgm:t>
        <a:bodyPr/>
        <a:lstStyle/>
        <a:p>
          <a:endParaRPr lang="en-US"/>
        </a:p>
      </dgm:t>
    </dgm:pt>
    <dgm:pt modelId="{17C92099-988A-474E-8480-71A28ED472F1}" type="pres">
      <dgm:prSet presAssocID="{EE65BD5D-9D44-48F7-8914-F20413E8BE59}" presName="sibTrans" presStyleCnt="0"/>
      <dgm:spPr/>
    </dgm:pt>
    <dgm:pt modelId="{826FDC31-4387-4CEB-A3AD-DEC5DF485EC8}" type="pres">
      <dgm:prSet presAssocID="{ADD60428-9E36-4836-A410-4E34D923EA05}" presName="textNode" presStyleLbl="node1" presStyleIdx="2" presStyleCnt="4">
        <dgm:presLayoutVars>
          <dgm:bulletEnabled val="1"/>
        </dgm:presLayoutVars>
      </dgm:prSet>
      <dgm:spPr/>
      <dgm:t>
        <a:bodyPr/>
        <a:lstStyle/>
        <a:p>
          <a:endParaRPr lang="en-US"/>
        </a:p>
      </dgm:t>
    </dgm:pt>
    <dgm:pt modelId="{4A562F55-55EE-4EE1-866C-8800AE84DA65}" type="pres">
      <dgm:prSet presAssocID="{38092446-C62F-4AFC-9AB0-5A2D1D19DA92}" presName="sibTrans" presStyleCnt="0"/>
      <dgm:spPr/>
    </dgm:pt>
    <dgm:pt modelId="{C83B9437-C184-48A7-AD8C-6D1A3F0D168C}" type="pres">
      <dgm:prSet presAssocID="{00B87EA6-E9B5-40F4-A27F-8AE215093F13}" presName="textNode" presStyleLbl="node1" presStyleIdx="3" presStyleCnt="4">
        <dgm:presLayoutVars>
          <dgm:bulletEnabled val="1"/>
        </dgm:presLayoutVars>
      </dgm:prSet>
      <dgm:spPr/>
      <dgm:t>
        <a:bodyPr/>
        <a:lstStyle/>
        <a:p>
          <a:endParaRPr lang="en-US"/>
        </a:p>
      </dgm:t>
    </dgm:pt>
  </dgm:ptLst>
  <dgm:cxnLst>
    <dgm:cxn modelId="{4D338EEA-4C1C-45EF-96B4-C90E7067719D}" type="presOf" srcId="{69F83098-7EF6-4D60-BDF9-D55610150ECA}" destId="{395F793C-1194-45AC-8BD6-449D8CCB85CA}" srcOrd="0" destOrd="0" presId="urn:microsoft.com/office/officeart/2005/8/layout/hProcess9"/>
    <dgm:cxn modelId="{74A1C127-F31F-4103-81D4-C3820E3B04F8}" srcId="{31CA9422-A15A-4DA6-818E-756F3CDDA3A5}" destId="{69F83098-7EF6-4D60-BDF9-D55610150ECA}" srcOrd="0" destOrd="0" parTransId="{42B05696-1CEA-4A18-B2AB-EB6E7A7734C8}" sibTransId="{F57903B2-14B5-4FE8-802F-2D0D4FB13DFD}"/>
    <dgm:cxn modelId="{6B5DFFCC-920A-4048-AF9F-26EA244EE1DF}" srcId="{31CA9422-A15A-4DA6-818E-756F3CDDA3A5}" destId="{00B87EA6-E9B5-40F4-A27F-8AE215093F13}" srcOrd="3" destOrd="0" parTransId="{6C3B5249-551D-4BB9-94EB-4A3CB9463126}" sibTransId="{25507199-0F43-4C79-9ABC-D7A81B9C5F97}"/>
    <dgm:cxn modelId="{A938E220-6263-445F-9CAE-A8F79539E0F3}" type="presOf" srcId="{ADD60428-9E36-4836-A410-4E34D923EA05}" destId="{826FDC31-4387-4CEB-A3AD-DEC5DF485EC8}" srcOrd="0" destOrd="0" presId="urn:microsoft.com/office/officeart/2005/8/layout/hProcess9"/>
    <dgm:cxn modelId="{4795F9A3-97E8-4692-8774-19EB7A8DDBAC}" srcId="{31CA9422-A15A-4DA6-818E-756F3CDDA3A5}" destId="{771298BC-A90A-4D19-9296-9B413195F533}" srcOrd="1" destOrd="0" parTransId="{5CBE04C2-F134-431C-AE0D-EC2789D1F56D}" sibTransId="{EE65BD5D-9D44-48F7-8914-F20413E8BE59}"/>
    <dgm:cxn modelId="{C054DFEC-4D40-4936-AEF6-F62B053AE77C}" srcId="{31CA9422-A15A-4DA6-818E-756F3CDDA3A5}" destId="{ADD60428-9E36-4836-A410-4E34D923EA05}" srcOrd="2" destOrd="0" parTransId="{33F5E5A7-0EDA-4523-A2FC-E5227A320AC6}" sibTransId="{38092446-C62F-4AFC-9AB0-5A2D1D19DA92}"/>
    <dgm:cxn modelId="{F9D98923-FD07-429E-A790-B4DFD617A6DD}" type="presOf" srcId="{771298BC-A90A-4D19-9296-9B413195F533}" destId="{E87B5A56-D404-4E03-983C-1D56E10CD8B0}" srcOrd="0" destOrd="0" presId="urn:microsoft.com/office/officeart/2005/8/layout/hProcess9"/>
    <dgm:cxn modelId="{7284157E-89A7-4C8D-A955-E1C00D543F41}" type="presOf" srcId="{00B87EA6-E9B5-40F4-A27F-8AE215093F13}" destId="{C83B9437-C184-48A7-AD8C-6D1A3F0D168C}" srcOrd="0" destOrd="0" presId="urn:microsoft.com/office/officeart/2005/8/layout/hProcess9"/>
    <dgm:cxn modelId="{29C04453-B15F-47E7-B608-D7EF0984846B}" type="presOf" srcId="{31CA9422-A15A-4DA6-818E-756F3CDDA3A5}" destId="{EE5C5A0A-84B6-4474-BCB9-AEA9CDB6B93F}" srcOrd="0" destOrd="0" presId="urn:microsoft.com/office/officeart/2005/8/layout/hProcess9"/>
    <dgm:cxn modelId="{A30C1637-4797-4593-B124-F54FCC297FCF}" type="presParOf" srcId="{EE5C5A0A-84B6-4474-BCB9-AEA9CDB6B93F}" destId="{DD20CC5F-4EAB-4452-913F-24671B47F5C9}" srcOrd="0" destOrd="0" presId="urn:microsoft.com/office/officeart/2005/8/layout/hProcess9"/>
    <dgm:cxn modelId="{CF355147-409D-49DB-9B4E-B18AC37B7140}" type="presParOf" srcId="{EE5C5A0A-84B6-4474-BCB9-AEA9CDB6B93F}" destId="{EA57373B-89C9-4120-ABEA-E1A7EBC7769F}" srcOrd="1" destOrd="0" presId="urn:microsoft.com/office/officeart/2005/8/layout/hProcess9"/>
    <dgm:cxn modelId="{EABD47EE-E0A5-42F2-9073-052318A04130}" type="presParOf" srcId="{EA57373B-89C9-4120-ABEA-E1A7EBC7769F}" destId="{395F793C-1194-45AC-8BD6-449D8CCB85CA}" srcOrd="0" destOrd="0" presId="urn:microsoft.com/office/officeart/2005/8/layout/hProcess9"/>
    <dgm:cxn modelId="{4B63388B-18C8-444F-AB3F-F4FC258F3BCC}" type="presParOf" srcId="{EA57373B-89C9-4120-ABEA-E1A7EBC7769F}" destId="{1C668633-4C2D-47F7-AB55-5F573BE3207D}" srcOrd="1" destOrd="0" presId="urn:microsoft.com/office/officeart/2005/8/layout/hProcess9"/>
    <dgm:cxn modelId="{A92085D9-7100-4434-9409-0613BDB4062A}" type="presParOf" srcId="{EA57373B-89C9-4120-ABEA-E1A7EBC7769F}" destId="{E87B5A56-D404-4E03-983C-1D56E10CD8B0}" srcOrd="2" destOrd="0" presId="urn:microsoft.com/office/officeart/2005/8/layout/hProcess9"/>
    <dgm:cxn modelId="{29706253-F3F6-4E47-AD32-5D1BE97F66BC}" type="presParOf" srcId="{EA57373B-89C9-4120-ABEA-E1A7EBC7769F}" destId="{17C92099-988A-474E-8480-71A28ED472F1}" srcOrd="3" destOrd="0" presId="urn:microsoft.com/office/officeart/2005/8/layout/hProcess9"/>
    <dgm:cxn modelId="{69C405BD-CE4F-4790-8D6C-EF45424B1C79}" type="presParOf" srcId="{EA57373B-89C9-4120-ABEA-E1A7EBC7769F}" destId="{826FDC31-4387-4CEB-A3AD-DEC5DF485EC8}" srcOrd="4" destOrd="0" presId="urn:microsoft.com/office/officeart/2005/8/layout/hProcess9"/>
    <dgm:cxn modelId="{B273D62D-4A75-4627-9646-58C617277B8A}" type="presParOf" srcId="{EA57373B-89C9-4120-ABEA-E1A7EBC7769F}" destId="{4A562F55-55EE-4EE1-866C-8800AE84DA65}" srcOrd="5" destOrd="0" presId="urn:microsoft.com/office/officeart/2005/8/layout/hProcess9"/>
    <dgm:cxn modelId="{A3AB87E1-A7E8-4DB6-A39D-50C40E8C8DCB}" type="presParOf" srcId="{EA57373B-89C9-4120-ABEA-E1A7EBC7769F}" destId="{C83B9437-C184-48A7-AD8C-6D1A3F0D168C}"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14655-7C25-46B6-925F-4F9FFDACDB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2113359-F2EC-4FF9-B456-383D08CB2B5C}">
      <dgm:prSet phldrT="[Text]"/>
      <dgm:spPr/>
      <dgm:t>
        <a:bodyPr/>
        <a:lstStyle/>
        <a:p>
          <a:r>
            <a:rPr lang="en-US" dirty="0" smtClean="0"/>
            <a:t>No Input Validation</a:t>
          </a:r>
          <a:endParaRPr lang="en-US" dirty="0"/>
        </a:p>
      </dgm:t>
    </dgm:pt>
    <dgm:pt modelId="{C490137A-2937-4B2B-BAE3-FC9294F75B92}" type="parTrans" cxnId="{709821CF-6738-410B-A3EE-4F4A74BF270C}">
      <dgm:prSet/>
      <dgm:spPr/>
      <dgm:t>
        <a:bodyPr/>
        <a:lstStyle/>
        <a:p>
          <a:endParaRPr lang="en-US"/>
        </a:p>
      </dgm:t>
    </dgm:pt>
    <dgm:pt modelId="{AA21FB51-BE3C-4BFC-9504-B11DE5BA7E83}" type="sibTrans" cxnId="{709821CF-6738-410B-A3EE-4F4A74BF270C}">
      <dgm:prSet/>
      <dgm:spPr/>
      <dgm:t>
        <a:bodyPr/>
        <a:lstStyle/>
        <a:p>
          <a:endParaRPr lang="en-US"/>
        </a:p>
      </dgm:t>
    </dgm:pt>
    <dgm:pt modelId="{12E5E4CC-78CF-4168-B655-73A01364BACA}">
      <dgm:prSet phldrT="[Text]"/>
      <dgm:spPr/>
      <dgm:t>
        <a:bodyPr/>
        <a:lstStyle/>
        <a:p>
          <a:r>
            <a:rPr lang="en-US" dirty="0" smtClean="0"/>
            <a:t>Embezzlers</a:t>
          </a:r>
          <a:endParaRPr lang="en-US" dirty="0"/>
        </a:p>
      </dgm:t>
    </dgm:pt>
    <dgm:pt modelId="{CB7E01E5-D511-4BA7-845D-F0F200C34CD5}" type="parTrans" cxnId="{BF2B4751-B2B5-4E8F-9C25-4BD7D311D984}">
      <dgm:prSet/>
      <dgm:spPr/>
      <dgm:t>
        <a:bodyPr/>
        <a:lstStyle/>
        <a:p>
          <a:endParaRPr lang="en-US"/>
        </a:p>
      </dgm:t>
    </dgm:pt>
    <dgm:pt modelId="{85EBB7CD-4AD6-4DB4-8101-5F12114E6965}" type="sibTrans" cxnId="{BF2B4751-B2B5-4E8F-9C25-4BD7D311D984}">
      <dgm:prSet/>
      <dgm:spPr/>
      <dgm:t>
        <a:bodyPr/>
        <a:lstStyle/>
        <a:p>
          <a:endParaRPr lang="en-US"/>
        </a:p>
      </dgm:t>
    </dgm:pt>
    <dgm:pt modelId="{5F1766FD-41E5-42F9-882F-E3FC7AC1F067}">
      <dgm:prSet phldrT="[Text]"/>
      <dgm:spPr/>
      <dgm:t>
        <a:bodyPr/>
        <a:lstStyle/>
        <a:p>
          <a:r>
            <a:rPr lang="en-US" dirty="0" smtClean="0"/>
            <a:t>Accidental Input Error</a:t>
          </a:r>
          <a:endParaRPr lang="en-US" dirty="0"/>
        </a:p>
      </dgm:t>
    </dgm:pt>
    <dgm:pt modelId="{89F2F1F1-9530-4590-9081-EC04E036EAD6}" type="parTrans" cxnId="{BA1482E6-56E7-4DBC-8671-69F84989B79C}">
      <dgm:prSet/>
      <dgm:spPr/>
      <dgm:t>
        <a:bodyPr/>
        <a:lstStyle/>
        <a:p>
          <a:endParaRPr lang="en-US"/>
        </a:p>
      </dgm:t>
    </dgm:pt>
    <dgm:pt modelId="{C65DD53C-C870-476E-9DDA-DD2DEDDD815E}" type="sibTrans" cxnId="{BA1482E6-56E7-4DBC-8671-69F84989B79C}">
      <dgm:prSet/>
      <dgm:spPr/>
      <dgm:t>
        <a:bodyPr/>
        <a:lstStyle/>
        <a:p>
          <a:endParaRPr lang="en-US"/>
        </a:p>
      </dgm:t>
    </dgm:pt>
    <dgm:pt modelId="{49F6F7A6-AD90-46B7-8C8F-0365A819761B}">
      <dgm:prSet phldrT="[Text]"/>
      <dgm:spPr/>
      <dgm:t>
        <a:bodyPr/>
        <a:lstStyle/>
        <a:p>
          <a:r>
            <a:rPr lang="en-US" dirty="0" smtClean="0"/>
            <a:t>Bots</a:t>
          </a:r>
          <a:endParaRPr lang="en-US" dirty="0"/>
        </a:p>
      </dgm:t>
    </dgm:pt>
    <dgm:pt modelId="{842C5D5C-BF8F-41E0-80D9-C279897A525B}" type="parTrans" cxnId="{54FB3806-2AE8-4FBB-A0D4-67FCF0C5048F}">
      <dgm:prSet/>
      <dgm:spPr/>
      <dgm:t>
        <a:bodyPr/>
        <a:lstStyle/>
        <a:p>
          <a:endParaRPr lang="en-US"/>
        </a:p>
      </dgm:t>
    </dgm:pt>
    <dgm:pt modelId="{241C86AF-1E32-4836-82FB-889ECD5E8639}" type="sibTrans" cxnId="{54FB3806-2AE8-4FBB-A0D4-67FCF0C5048F}">
      <dgm:prSet/>
      <dgm:spPr/>
      <dgm:t>
        <a:bodyPr/>
        <a:lstStyle/>
        <a:p>
          <a:endParaRPr lang="en-US"/>
        </a:p>
      </dgm:t>
    </dgm:pt>
    <dgm:pt modelId="{82E01104-9F5D-4353-B328-0A18F3DD640D}" type="pres">
      <dgm:prSet presAssocID="{E2414655-7C25-46B6-925F-4F9FFDACDB02}" presName="cycle" presStyleCnt="0">
        <dgm:presLayoutVars>
          <dgm:chMax val="1"/>
          <dgm:dir/>
          <dgm:animLvl val="ctr"/>
          <dgm:resizeHandles val="exact"/>
        </dgm:presLayoutVars>
      </dgm:prSet>
      <dgm:spPr/>
      <dgm:t>
        <a:bodyPr/>
        <a:lstStyle/>
        <a:p>
          <a:endParaRPr lang="en-US"/>
        </a:p>
      </dgm:t>
    </dgm:pt>
    <dgm:pt modelId="{4B199AC0-83FF-40DB-9FA1-80CE779AE4FD}" type="pres">
      <dgm:prSet presAssocID="{82113359-F2EC-4FF9-B456-383D08CB2B5C}" presName="centerShape" presStyleLbl="node0" presStyleIdx="0" presStyleCnt="1"/>
      <dgm:spPr/>
      <dgm:t>
        <a:bodyPr/>
        <a:lstStyle/>
        <a:p>
          <a:endParaRPr lang="en-US"/>
        </a:p>
      </dgm:t>
    </dgm:pt>
    <dgm:pt modelId="{D44257F1-6A16-4AC0-AB91-ED9CB9E256FA}" type="pres">
      <dgm:prSet presAssocID="{CB7E01E5-D511-4BA7-845D-F0F200C34CD5}" presName="parTrans" presStyleLbl="bgSibTrans2D1" presStyleIdx="0" presStyleCnt="3"/>
      <dgm:spPr/>
      <dgm:t>
        <a:bodyPr/>
        <a:lstStyle/>
        <a:p>
          <a:endParaRPr lang="en-US"/>
        </a:p>
      </dgm:t>
    </dgm:pt>
    <dgm:pt modelId="{F23AD0A5-F25C-4AB9-B6BB-B3672F449CEF}" type="pres">
      <dgm:prSet presAssocID="{12E5E4CC-78CF-4168-B655-73A01364BACA}" presName="node" presStyleLbl="node1" presStyleIdx="0" presStyleCnt="3">
        <dgm:presLayoutVars>
          <dgm:bulletEnabled val="1"/>
        </dgm:presLayoutVars>
      </dgm:prSet>
      <dgm:spPr/>
      <dgm:t>
        <a:bodyPr/>
        <a:lstStyle/>
        <a:p>
          <a:endParaRPr lang="en-US"/>
        </a:p>
      </dgm:t>
    </dgm:pt>
    <dgm:pt modelId="{F68A022A-856B-45BF-A0EF-AAEDE23B934B}" type="pres">
      <dgm:prSet presAssocID="{89F2F1F1-9530-4590-9081-EC04E036EAD6}" presName="parTrans" presStyleLbl="bgSibTrans2D1" presStyleIdx="1" presStyleCnt="3"/>
      <dgm:spPr/>
      <dgm:t>
        <a:bodyPr/>
        <a:lstStyle/>
        <a:p>
          <a:endParaRPr lang="en-US"/>
        </a:p>
      </dgm:t>
    </dgm:pt>
    <dgm:pt modelId="{F48B32DB-D1CC-4EB4-AA78-9CC814DAA2E8}" type="pres">
      <dgm:prSet presAssocID="{5F1766FD-41E5-42F9-882F-E3FC7AC1F067}" presName="node" presStyleLbl="node1" presStyleIdx="1" presStyleCnt="3">
        <dgm:presLayoutVars>
          <dgm:bulletEnabled val="1"/>
        </dgm:presLayoutVars>
      </dgm:prSet>
      <dgm:spPr/>
      <dgm:t>
        <a:bodyPr/>
        <a:lstStyle/>
        <a:p>
          <a:endParaRPr lang="en-US"/>
        </a:p>
      </dgm:t>
    </dgm:pt>
    <dgm:pt modelId="{6BC7AC49-B9AA-4698-BB3E-98F2B75F3F74}" type="pres">
      <dgm:prSet presAssocID="{842C5D5C-BF8F-41E0-80D9-C279897A525B}" presName="parTrans" presStyleLbl="bgSibTrans2D1" presStyleIdx="2" presStyleCnt="3"/>
      <dgm:spPr/>
      <dgm:t>
        <a:bodyPr/>
        <a:lstStyle/>
        <a:p>
          <a:endParaRPr lang="en-US"/>
        </a:p>
      </dgm:t>
    </dgm:pt>
    <dgm:pt modelId="{23E34553-ED55-4999-B3A3-417D881D0945}" type="pres">
      <dgm:prSet presAssocID="{49F6F7A6-AD90-46B7-8C8F-0365A819761B}" presName="node" presStyleLbl="node1" presStyleIdx="2" presStyleCnt="3">
        <dgm:presLayoutVars>
          <dgm:bulletEnabled val="1"/>
        </dgm:presLayoutVars>
      </dgm:prSet>
      <dgm:spPr/>
      <dgm:t>
        <a:bodyPr/>
        <a:lstStyle/>
        <a:p>
          <a:endParaRPr lang="en-US"/>
        </a:p>
      </dgm:t>
    </dgm:pt>
  </dgm:ptLst>
  <dgm:cxnLst>
    <dgm:cxn modelId="{97A8FA4E-5CD8-43DC-8BDE-91AEF4986018}" type="presOf" srcId="{5F1766FD-41E5-42F9-882F-E3FC7AC1F067}" destId="{F48B32DB-D1CC-4EB4-AA78-9CC814DAA2E8}" srcOrd="0" destOrd="0" presId="urn:microsoft.com/office/officeart/2005/8/layout/radial4"/>
    <dgm:cxn modelId="{BA1482E6-56E7-4DBC-8671-69F84989B79C}" srcId="{82113359-F2EC-4FF9-B456-383D08CB2B5C}" destId="{5F1766FD-41E5-42F9-882F-E3FC7AC1F067}" srcOrd="1" destOrd="0" parTransId="{89F2F1F1-9530-4590-9081-EC04E036EAD6}" sibTransId="{C65DD53C-C870-476E-9DDA-DD2DEDDD815E}"/>
    <dgm:cxn modelId="{709821CF-6738-410B-A3EE-4F4A74BF270C}" srcId="{E2414655-7C25-46B6-925F-4F9FFDACDB02}" destId="{82113359-F2EC-4FF9-B456-383D08CB2B5C}" srcOrd="0" destOrd="0" parTransId="{C490137A-2937-4B2B-BAE3-FC9294F75B92}" sibTransId="{AA21FB51-BE3C-4BFC-9504-B11DE5BA7E83}"/>
    <dgm:cxn modelId="{F97579D9-AA4C-438F-8A7D-F13E1DFC54F3}" type="presOf" srcId="{CB7E01E5-D511-4BA7-845D-F0F200C34CD5}" destId="{D44257F1-6A16-4AC0-AB91-ED9CB9E256FA}" srcOrd="0" destOrd="0" presId="urn:microsoft.com/office/officeart/2005/8/layout/radial4"/>
    <dgm:cxn modelId="{9703D7E2-8B3B-4AED-B0E5-431A105F2FCC}" type="presOf" srcId="{E2414655-7C25-46B6-925F-4F9FFDACDB02}" destId="{82E01104-9F5D-4353-B328-0A18F3DD640D}" srcOrd="0" destOrd="0" presId="urn:microsoft.com/office/officeart/2005/8/layout/radial4"/>
    <dgm:cxn modelId="{54FB3806-2AE8-4FBB-A0D4-67FCF0C5048F}" srcId="{82113359-F2EC-4FF9-B456-383D08CB2B5C}" destId="{49F6F7A6-AD90-46B7-8C8F-0365A819761B}" srcOrd="2" destOrd="0" parTransId="{842C5D5C-BF8F-41E0-80D9-C279897A525B}" sibTransId="{241C86AF-1E32-4836-82FB-889ECD5E8639}"/>
    <dgm:cxn modelId="{AA709B59-D498-48B6-AD97-E5A9F05B87C0}" type="presOf" srcId="{49F6F7A6-AD90-46B7-8C8F-0365A819761B}" destId="{23E34553-ED55-4999-B3A3-417D881D0945}" srcOrd="0" destOrd="0" presId="urn:microsoft.com/office/officeart/2005/8/layout/radial4"/>
    <dgm:cxn modelId="{61E4F663-1D5A-4243-9C0D-389144D5C17A}" type="presOf" srcId="{842C5D5C-BF8F-41E0-80D9-C279897A525B}" destId="{6BC7AC49-B9AA-4698-BB3E-98F2B75F3F74}" srcOrd="0" destOrd="0" presId="urn:microsoft.com/office/officeart/2005/8/layout/radial4"/>
    <dgm:cxn modelId="{59D18C5E-9B48-46D0-BD8E-BFDE68936F4E}" type="presOf" srcId="{89F2F1F1-9530-4590-9081-EC04E036EAD6}" destId="{F68A022A-856B-45BF-A0EF-AAEDE23B934B}" srcOrd="0" destOrd="0" presId="urn:microsoft.com/office/officeart/2005/8/layout/radial4"/>
    <dgm:cxn modelId="{EA5EB56D-2AE2-4D14-B3D7-59EAFE8EFBE3}" type="presOf" srcId="{12E5E4CC-78CF-4168-B655-73A01364BACA}" destId="{F23AD0A5-F25C-4AB9-B6BB-B3672F449CEF}" srcOrd="0" destOrd="0" presId="urn:microsoft.com/office/officeart/2005/8/layout/radial4"/>
    <dgm:cxn modelId="{BF2B4751-B2B5-4E8F-9C25-4BD7D311D984}" srcId="{82113359-F2EC-4FF9-B456-383D08CB2B5C}" destId="{12E5E4CC-78CF-4168-B655-73A01364BACA}" srcOrd="0" destOrd="0" parTransId="{CB7E01E5-D511-4BA7-845D-F0F200C34CD5}" sibTransId="{85EBB7CD-4AD6-4DB4-8101-5F12114E6965}"/>
    <dgm:cxn modelId="{94E9B5D9-776A-4D5C-9115-07BD95AFD6BD}" type="presOf" srcId="{82113359-F2EC-4FF9-B456-383D08CB2B5C}" destId="{4B199AC0-83FF-40DB-9FA1-80CE779AE4FD}" srcOrd="0" destOrd="0" presId="urn:microsoft.com/office/officeart/2005/8/layout/radial4"/>
    <dgm:cxn modelId="{069F9766-F19D-42D7-9650-D19E9A596AE0}" type="presParOf" srcId="{82E01104-9F5D-4353-B328-0A18F3DD640D}" destId="{4B199AC0-83FF-40DB-9FA1-80CE779AE4FD}" srcOrd="0" destOrd="0" presId="urn:microsoft.com/office/officeart/2005/8/layout/radial4"/>
    <dgm:cxn modelId="{8EC2C19D-410B-42C2-BC7A-0A7D95CD0445}" type="presParOf" srcId="{82E01104-9F5D-4353-B328-0A18F3DD640D}" destId="{D44257F1-6A16-4AC0-AB91-ED9CB9E256FA}" srcOrd="1" destOrd="0" presId="urn:microsoft.com/office/officeart/2005/8/layout/radial4"/>
    <dgm:cxn modelId="{42EA0A89-0CA7-4764-AFE7-DA60DEE1E06D}" type="presParOf" srcId="{82E01104-9F5D-4353-B328-0A18F3DD640D}" destId="{F23AD0A5-F25C-4AB9-B6BB-B3672F449CEF}" srcOrd="2" destOrd="0" presId="urn:microsoft.com/office/officeart/2005/8/layout/radial4"/>
    <dgm:cxn modelId="{7862ACA8-5121-4F35-A073-FF7631B9C1FC}" type="presParOf" srcId="{82E01104-9F5D-4353-B328-0A18F3DD640D}" destId="{F68A022A-856B-45BF-A0EF-AAEDE23B934B}" srcOrd="3" destOrd="0" presId="urn:microsoft.com/office/officeart/2005/8/layout/radial4"/>
    <dgm:cxn modelId="{8B1687FF-C012-4931-BBEA-BE3BADD9D17C}" type="presParOf" srcId="{82E01104-9F5D-4353-B328-0A18F3DD640D}" destId="{F48B32DB-D1CC-4EB4-AA78-9CC814DAA2E8}" srcOrd="4" destOrd="0" presId="urn:microsoft.com/office/officeart/2005/8/layout/radial4"/>
    <dgm:cxn modelId="{E50C00B3-B207-443D-8BC4-7765422BF206}" type="presParOf" srcId="{82E01104-9F5D-4353-B328-0A18F3DD640D}" destId="{6BC7AC49-B9AA-4698-BB3E-98F2B75F3F74}" srcOrd="5" destOrd="0" presId="urn:microsoft.com/office/officeart/2005/8/layout/radial4"/>
    <dgm:cxn modelId="{FF4CC223-F899-4493-A3DA-486218E245D9}" type="presParOf" srcId="{82E01104-9F5D-4353-B328-0A18F3DD640D}" destId="{23E34553-ED55-4999-B3A3-417D881D0945}"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6A674-4398-45E7-949F-D2D2925E74F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DE3FD0A0-CDE0-4142-85FA-5A4E76E00B9C}">
      <dgm:prSet phldrT="[Text]"/>
      <dgm:spPr/>
      <dgm:t>
        <a:bodyPr/>
        <a:lstStyle/>
        <a:p>
          <a:r>
            <a:rPr lang="en-US" dirty="0" smtClean="0"/>
            <a:t>Embezzler</a:t>
          </a:r>
          <a:endParaRPr lang="en-US" dirty="0"/>
        </a:p>
      </dgm:t>
    </dgm:pt>
    <dgm:pt modelId="{3EC192AF-1702-4F1C-B4CF-BCF37C748D5D}" type="parTrans" cxnId="{FB99DE97-2C78-4105-B6EE-7527093C3EA3}">
      <dgm:prSet/>
      <dgm:spPr/>
      <dgm:t>
        <a:bodyPr/>
        <a:lstStyle/>
        <a:p>
          <a:endParaRPr lang="en-US"/>
        </a:p>
      </dgm:t>
    </dgm:pt>
    <dgm:pt modelId="{F2267E59-06CC-45CC-B8EA-C47B94A96A89}" type="sibTrans" cxnId="{FB99DE97-2C78-4105-B6EE-7527093C3EA3}">
      <dgm:prSet/>
      <dgm:spPr/>
      <dgm:t>
        <a:bodyPr/>
        <a:lstStyle/>
        <a:p>
          <a:endParaRPr lang="en-US"/>
        </a:p>
      </dgm:t>
    </dgm:pt>
    <dgm:pt modelId="{A0A6B434-A7EB-4FF1-8A6E-C5C88A3604BD}">
      <dgm:prSet phldrT="[Text]"/>
      <dgm:spPr/>
      <dgm:t>
        <a:bodyPr/>
        <a:lstStyle/>
        <a:p>
          <a:r>
            <a:rPr lang="en-US" dirty="0" smtClean="0"/>
            <a:t>XSS</a:t>
          </a:r>
          <a:endParaRPr lang="en-US" dirty="0"/>
        </a:p>
      </dgm:t>
    </dgm:pt>
    <dgm:pt modelId="{7FC049D8-91ED-4671-B74A-7C98328A1DA6}" type="parTrans" cxnId="{44C10A51-3A8A-4294-B80D-236AF3D8BF03}">
      <dgm:prSet/>
      <dgm:spPr/>
      <dgm:t>
        <a:bodyPr/>
        <a:lstStyle/>
        <a:p>
          <a:endParaRPr lang="en-US"/>
        </a:p>
      </dgm:t>
    </dgm:pt>
    <dgm:pt modelId="{4110B40E-86BB-4ED1-8DAC-7771F3D01C2C}" type="sibTrans" cxnId="{44C10A51-3A8A-4294-B80D-236AF3D8BF03}">
      <dgm:prSet/>
      <dgm:spPr/>
      <dgm:t>
        <a:bodyPr/>
        <a:lstStyle/>
        <a:p>
          <a:endParaRPr lang="en-US"/>
        </a:p>
      </dgm:t>
    </dgm:pt>
    <dgm:pt modelId="{EF86D86C-38A5-4D85-A6E5-87BDB2BC3A16}">
      <dgm:prSet phldrT="[Text]"/>
      <dgm:spPr/>
      <dgm:t>
        <a:bodyPr/>
        <a:lstStyle/>
        <a:p>
          <a:r>
            <a:rPr lang="en-US" dirty="0" smtClean="0"/>
            <a:t>CSRF</a:t>
          </a:r>
          <a:endParaRPr lang="en-US" dirty="0"/>
        </a:p>
      </dgm:t>
    </dgm:pt>
    <dgm:pt modelId="{B1C9FB4A-1BA0-4DD9-B1D9-31667E27B34C}" type="parTrans" cxnId="{EB2BD077-5D48-457F-BC2E-EFA693FA3709}">
      <dgm:prSet/>
      <dgm:spPr/>
      <dgm:t>
        <a:bodyPr/>
        <a:lstStyle/>
        <a:p>
          <a:endParaRPr lang="en-US"/>
        </a:p>
      </dgm:t>
    </dgm:pt>
    <dgm:pt modelId="{07D2707E-8253-465A-926C-8332321A9D26}" type="sibTrans" cxnId="{EB2BD077-5D48-457F-BC2E-EFA693FA3709}">
      <dgm:prSet/>
      <dgm:spPr/>
      <dgm:t>
        <a:bodyPr/>
        <a:lstStyle/>
        <a:p>
          <a:endParaRPr lang="en-US"/>
        </a:p>
      </dgm:t>
    </dgm:pt>
    <dgm:pt modelId="{65740707-6F14-4E7A-87C9-0A11EF07353C}">
      <dgm:prSet phldrT="[Text]"/>
      <dgm:spPr/>
      <dgm:t>
        <a:bodyPr/>
        <a:lstStyle/>
        <a:p>
          <a:r>
            <a:rPr lang="en-US" dirty="0" err="1" smtClean="0"/>
            <a:t>SQLi</a:t>
          </a:r>
          <a:endParaRPr lang="en-US" dirty="0"/>
        </a:p>
      </dgm:t>
    </dgm:pt>
    <dgm:pt modelId="{1B7CC95B-58B4-41C5-844F-273272FD54EC}" type="parTrans" cxnId="{90197629-E2E9-40C0-A921-C44B42DF3451}">
      <dgm:prSet/>
      <dgm:spPr/>
      <dgm:t>
        <a:bodyPr/>
        <a:lstStyle/>
        <a:p>
          <a:endParaRPr lang="en-US"/>
        </a:p>
      </dgm:t>
    </dgm:pt>
    <dgm:pt modelId="{5FFD617D-62A1-4BF9-B738-EB6ACADE0201}" type="sibTrans" cxnId="{90197629-E2E9-40C0-A921-C44B42DF3451}">
      <dgm:prSet/>
      <dgm:spPr/>
      <dgm:t>
        <a:bodyPr/>
        <a:lstStyle/>
        <a:p>
          <a:endParaRPr lang="en-US"/>
        </a:p>
      </dgm:t>
    </dgm:pt>
    <dgm:pt modelId="{F0471E80-50AA-42C8-B2A4-FD0C31BA53F4}" type="pres">
      <dgm:prSet presAssocID="{6A76A674-4398-45E7-949F-D2D2925E74F8}" presName="Name0" presStyleCnt="0">
        <dgm:presLayoutVars>
          <dgm:chMax val="1"/>
          <dgm:dir/>
          <dgm:animLvl val="ctr"/>
          <dgm:resizeHandles val="exact"/>
        </dgm:presLayoutVars>
      </dgm:prSet>
      <dgm:spPr/>
      <dgm:t>
        <a:bodyPr/>
        <a:lstStyle/>
        <a:p>
          <a:endParaRPr lang="en-US"/>
        </a:p>
      </dgm:t>
    </dgm:pt>
    <dgm:pt modelId="{643BF193-75C7-4A01-BC1C-11F83BD11FBA}" type="pres">
      <dgm:prSet presAssocID="{DE3FD0A0-CDE0-4142-85FA-5A4E76E00B9C}" presName="centerShape" presStyleLbl="node0" presStyleIdx="0" presStyleCnt="1"/>
      <dgm:spPr/>
      <dgm:t>
        <a:bodyPr/>
        <a:lstStyle/>
        <a:p>
          <a:endParaRPr lang="en-US"/>
        </a:p>
      </dgm:t>
    </dgm:pt>
    <dgm:pt modelId="{8E1E3B20-4329-4B1A-828F-14DEEE38BC05}" type="pres">
      <dgm:prSet presAssocID="{7FC049D8-91ED-4671-B74A-7C98328A1DA6}" presName="parTrans" presStyleLbl="sibTrans2D1" presStyleIdx="0" presStyleCnt="3"/>
      <dgm:spPr/>
      <dgm:t>
        <a:bodyPr/>
        <a:lstStyle/>
        <a:p>
          <a:endParaRPr lang="en-US"/>
        </a:p>
      </dgm:t>
    </dgm:pt>
    <dgm:pt modelId="{F1ACEB56-3569-4066-BEBB-9AEE21006700}" type="pres">
      <dgm:prSet presAssocID="{7FC049D8-91ED-4671-B74A-7C98328A1DA6}" presName="connectorText" presStyleLbl="sibTrans2D1" presStyleIdx="0" presStyleCnt="3"/>
      <dgm:spPr/>
      <dgm:t>
        <a:bodyPr/>
        <a:lstStyle/>
        <a:p>
          <a:endParaRPr lang="en-US"/>
        </a:p>
      </dgm:t>
    </dgm:pt>
    <dgm:pt modelId="{0A2EABBE-617E-4BFC-B4BF-B31FE2F2634C}" type="pres">
      <dgm:prSet presAssocID="{A0A6B434-A7EB-4FF1-8A6E-C5C88A3604BD}" presName="node" presStyleLbl="node1" presStyleIdx="0" presStyleCnt="3">
        <dgm:presLayoutVars>
          <dgm:bulletEnabled val="1"/>
        </dgm:presLayoutVars>
      </dgm:prSet>
      <dgm:spPr/>
      <dgm:t>
        <a:bodyPr/>
        <a:lstStyle/>
        <a:p>
          <a:endParaRPr lang="en-US"/>
        </a:p>
      </dgm:t>
    </dgm:pt>
    <dgm:pt modelId="{54593C58-C7AD-4FA8-BA7A-442BB8CC8B00}" type="pres">
      <dgm:prSet presAssocID="{B1C9FB4A-1BA0-4DD9-B1D9-31667E27B34C}" presName="parTrans" presStyleLbl="sibTrans2D1" presStyleIdx="1" presStyleCnt="3"/>
      <dgm:spPr/>
      <dgm:t>
        <a:bodyPr/>
        <a:lstStyle/>
        <a:p>
          <a:endParaRPr lang="en-US"/>
        </a:p>
      </dgm:t>
    </dgm:pt>
    <dgm:pt modelId="{C345658A-94A9-47B5-839E-A7C74CD06C57}" type="pres">
      <dgm:prSet presAssocID="{B1C9FB4A-1BA0-4DD9-B1D9-31667E27B34C}" presName="connectorText" presStyleLbl="sibTrans2D1" presStyleIdx="1" presStyleCnt="3"/>
      <dgm:spPr/>
      <dgm:t>
        <a:bodyPr/>
        <a:lstStyle/>
        <a:p>
          <a:endParaRPr lang="en-US"/>
        </a:p>
      </dgm:t>
    </dgm:pt>
    <dgm:pt modelId="{7C2F0EBD-C582-4276-A195-219BA93BF2B5}" type="pres">
      <dgm:prSet presAssocID="{EF86D86C-38A5-4D85-A6E5-87BDB2BC3A16}" presName="node" presStyleLbl="node1" presStyleIdx="1" presStyleCnt="3">
        <dgm:presLayoutVars>
          <dgm:bulletEnabled val="1"/>
        </dgm:presLayoutVars>
      </dgm:prSet>
      <dgm:spPr/>
      <dgm:t>
        <a:bodyPr/>
        <a:lstStyle/>
        <a:p>
          <a:endParaRPr lang="en-US"/>
        </a:p>
      </dgm:t>
    </dgm:pt>
    <dgm:pt modelId="{380433CA-30C8-4B2A-97A4-00C247F6F71A}" type="pres">
      <dgm:prSet presAssocID="{1B7CC95B-58B4-41C5-844F-273272FD54EC}" presName="parTrans" presStyleLbl="sibTrans2D1" presStyleIdx="2" presStyleCnt="3"/>
      <dgm:spPr/>
      <dgm:t>
        <a:bodyPr/>
        <a:lstStyle/>
        <a:p>
          <a:endParaRPr lang="en-US"/>
        </a:p>
      </dgm:t>
    </dgm:pt>
    <dgm:pt modelId="{A01D6B01-1EED-43EC-AF53-0CDA08F45AB7}" type="pres">
      <dgm:prSet presAssocID="{1B7CC95B-58B4-41C5-844F-273272FD54EC}" presName="connectorText" presStyleLbl="sibTrans2D1" presStyleIdx="2" presStyleCnt="3"/>
      <dgm:spPr/>
      <dgm:t>
        <a:bodyPr/>
        <a:lstStyle/>
        <a:p>
          <a:endParaRPr lang="en-US"/>
        </a:p>
      </dgm:t>
    </dgm:pt>
    <dgm:pt modelId="{A25D7CFB-BDD4-44C9-AF8A-7D40CB2364D7}" type="pres">
      <dgm:prSet presAssocID="{65740707-6F14-4E7A-87C9-0A11EF07353C}" presName="node" presStyleLbl="node1" presStyleIdx="2" presStyleCnt="3">
        <dgm:presLayoutVars>
          <dgm:bulletEnabled val="1"/>
        </dgm:presLayoutVars>
      </dgm:prSet>
      <dgm:spPr/>
      <dgm:t>
        <a:bodyPr/>
        <a:lstStyle/>
        <a:p>
          <a:endParaRPr lang="en-US"/>
        </a:p>
      </dgm:t>
    </dgm:pt>
  </dgm:ptLst>
  <dgm:cxnLst>
    <dgm:cxn modelId="{90197629-E2E9-40C0-A921-C44B42DF3451}" srcId="{DE3FD0A0-CDE0-4142-85FA-5A4E76E00B9C}" destId="{65740707-6F14-4E7A-87C9-0A11EF07353C}" srcOrd="2" destOrd="0" parTransId="{1B7CC95B-58B4-41C5-844F-273272FD54EC}" sibTransId="{5FFD617D-62A1-4BF9-B738-EB6ACADE0201}"/>
    <dgm:cxn modelId="{EB2BD077-5D48-457F-BC2E-EFA693FA3709}" srcId="{DE3FD0A0-CDE0-4142-85FA-5A4E76E00B9C}" destId="{EF86D86C-38A5-4D85-A6E5-87BDB2BC3A16}" srcOrd="1" destOrd="0" parTransId="{B1C9FB4A-1BA0-4DD9-B1D9-31667E27B34C}" sibTransId="{07D2707E-8253-465A-926C-8332321A9D26}"/>
    <dgm:cxn modelId="{1BA5D17E-0246-4617-BAD6-993FEEDCF52D}" type="presOf" srcId="{7FC049D8-91ED-4671-B74A-7C98328A1DA6}" destId="{8E1E3B20-4329-4B1A-828F-14DEEE38BC05}" srcOrd="0" destOrd="0" presId="urn:microsoft.com/office/officeart/2005/8/layout/radial5"/>
    <dgm:cxn modelId="{FB99DE97-2C78-4105-B6EE-7527093C3EA3}" srcId="{6A76A674-4398-45E7-949F-D2D2925E74F8}" destId="{DE3FD0A0-CDE0-4142-85FA-5A4E76E00B9C}" srcOrd="0" destOrd="0" parTransId="{3EC192AF-1702-4F1C-B4CF-BCF37C748D5D}" sibTransId="{F2267E59-06CC-45CC-B8EA-C47B94A96A89}"/>
    <dgm:cxn modelId="{44C10A51-3A8A-4294-B80D-236AF3D8BF03}" srcId="{DE3FD0A0-CDE0-4142-85FA-5A4E76E00B9C}" destId="{A0A6B434-A7EB-4FF1-8A6E-C5C88A3604BD}" srcOrd="0" destOrd="0" parTransId="{7FC049D8-91ED-4671-B74A-7C98328A1DA6}" sibTransId="{4110B40E-86BB-4ED1-8DAC-7771F3D01C2C}"/>
    <dgm:cxn modelId="{CE6216A4-C14C-4EF8-8980-A81DD2E4EAAF}" type="presOf" srcId="{DE3FD0A0-CDE0-4142-85FA-5A4E76E00B9C}" destId="{643BF193-75C7-4A01-BC1C-11F83BD11FBA}" srcOrd="0" destOrd="0" presId="urn:microsoft.com/office/officeart/2005/8/layout/radial5"/>
    <dgm:cxn modelId="{E58A89C6-D9E4-4BCA-B844-DB03F99AE3A0}" type="presOf" srcId="{7FC049D8-91ED-4671-B74A-7C98328A1DA6}" destId="{F1ACEB56-3569-4066-BEBB-9AEE21006700}" srcOrd="1" destOrd="0" presId="urn:microsoft.com/office/officeart/2005/8/layout/radial5"/>
    <dgm:cxn modelId="{3FE0F670-D7C9-479F-A318-7428CBFA8049}" type="presOf" srcId="{65740707-6F14-4E7A-87C9-0A11EF07353C}" destId="{A25D7CFB-BDD4-44C9-AF8A-7D40CB2364D7}" srcOrd="0" destOrd="0" presId="urn:microsoft.com/office/officeart/2005/8/layout/radial5"/>
    <dgm:cxn modelId="{751CFC4F-DA89-49CD-9BF3-34A1BEEB2706}" type="presOf" srcId="{EF86D86C-38A5-4D85-A6E5-87BDB2BC3A16}" destId="{7C2F0EBD-C582-4276-A195-219BA93BF2B5}" srcOrd="0" destOrd="0" presId="urn:microsoft.com/office/officeart/2005/8/layout/radial5"/>
    <dgm:cxn modelId="{DD96A5FC-A65B-4179-B201-0DCC60A61DDC}" type="presOf" srcId="{6A76A674-4398-45E7-949F-D2D2925E74F8}" destId="{F0471E80-50AA-42C8-B2A4-FD0C31BA53F4}" srcOrd="0" destOrd="0" presId="urn:microsoft.com/office/officeart/2005/8/layout/radial5"/>
    <dgm:cxn modelId="{75AA89FB-17D7-43A5-89B2-8C3BE6290E66}" type="presOf" srcId="{B1C9FB4A-1BA0-4DD9-B1D9-31667E27B34C}" destId="{54593C58-C7AD-4FA8-BA7A-442BB8CC8B00}" srcOrd="0" destOrd="0" presId="urn:microsoft.com/office/officeart/2005/8/layout/radial5"/>
    <dgm:cxn modelId="{10925696-D867-448E-B37A-9CAD34A3F103}" type="presOf" srcId="{A0A6B434-A7EB-4FF1-8A6E-C5C88A3604BD}" destId="{0A2EABBE-617E-4BFC-B4BF-B31FE2F2634C}" srcOrd="0" destOrd="0" presId="urn:microsoft.com/office/officeart/2005/8/layout/radial5"/>
    <dgm:cxn modelId="{25DDFA4A-9E97-44B2-B4BD-A630B3ACA730}" type="presOf" srcId="{B1C9FB4A-1BA0-4DD9-B1D9-31667E27B34C}" destId="{C345658A-94A9-47B5-839E-A7C74CD06C57}" srcOrd="1" destOrd="0" presId="urn:microsoft.com/office/officeart/2005/8/layout/radial5"/>
    <dgm:cxn modelId="{E0C3EB2B-B21F-43D1-9945-821EE8CC866C}" type="presOf" srcId="{1B7CC95B-58B4-41C5-844F-273272FD54EC}" destId="{380433CA-30C8-4B2A-97A4-00C247F6F71A}" srcOrd="0" destOrd="0" presId="urn:microsoft.com/office/officeart/2005/8/layout/radial5"/>
    <dgm:cxn modelId="{D099961C-372E-43E2-8F02-6E1D3855A849}" type="presOf" srcId="{1B7CC95B-58B4-41C5-844F-273272FD54EC}" destId="{A01D6B01-1EED-43EC-AF53-0CDA08F45AB7}" srcOrd="1" destOrd="0" presId="urn:microsoft.com/office/officeart/2005/8/layout/radial5"/>
    <dgm:cxn modelId="{8EA38F67-AF06-4D35-84FE-C75442A9A236}" type="presParOf" srcId="{F0471E80-50AA-42C8-B2A4-FD0C31BA53F4}" destId="{643BF193-75C7-4A01-BC1C-11F83BD11FBA}" srcOrd="0" destOrd="0" presId="urn:microsoft.com/office/officeart/2005/8/layout/radial5"/>
    <dgm:cxn modelId="{F6AA68FA-F420-43EA-8A2F-2CFDAC5341E8}" type="presParOf" srcId="{F0471E80-50AA-42C8-B2A4-FD0C31BA53F4}" destId="{8E1E3B20-4329-4B1A-828F-14DEEE38BC05}" srcOrd="1" destOrd="0" presId="urn:microsoft.com/office/officeart/2005/8/layout/radial5"/>
    <dgm:cxn modelId="{BD82B8B7-3ED0-45E3-AC2B-42A4ED663FED}" type="presParOf" srcId="{8E1E3B20-4329-4B1A-828F-14DEEE38BC05}" destId="{F1ACEB56-3569-4066-BEBB-9AEE21006700}" srcOrd="0" destOrd="0" presId="urn:microsoft.com/office/officeart/2005/8/layout/radial5"/>
    <dgm:cxn modelId="{A05F115F-C09D-4E1F-B1AC-441509927D04}" type="presParOf" srcId="{F0471E80-50AA-42C8-B2A4-FD0C31BA53F4}" destId="{0A2EABBE-617E-4BFC-B4BF-B31FE2F2634C}" srcOrd="2" destOrd="0" presId="urn:microsoft.com/office/officeart/2005/8/layout/radial5"/>
    <dgm:cxn modelId="{45C9D939-5A7F-48DB-9A6A-50C4C4406F07}" type="presParOf" srcId="{F0471E80-50AA-42C8-B2A4-FD0C31BA53F4}" destId="{54593C58-C7AD-4FA8-BA7A-442BB8CC8B00}" srcOrd="3" destOrd="0" presId="urn:microsoft.com/office/officeart/2005/8/layout/radial5"/>
    <dgm:cxn modelId="{FB72D9B7-96BD-44D1-B822-5F92A2220910}" type="presParOf" srcId="{54593C58-C7AD-4FA8-BA7A-442BB8CC8B00}" destId="{C345658A-94A9-47B5-839E-A7C74CD06C57}" srcOrd="0" destOrd="0" presId="urn:microsoft.com/office/officeart/2005/8/layout/radial5"/>
    <dgm:cxn modelId="{F7A1A888-2C17-4D00-904C-D72CF3513692}" type="presParOf" srcId="{F0471E80-50AA-42C8-B2A4-FD0C31BA53F4}" destId="{7C2F0EBD-C582-4276-A195-219BA93BF2B5}" srcOrd="4" destOrd="0" presId="urn:microsoft.com/office/officeart/2005/8/layout/radial5"/>
    <dgm:cxn modelId="{8DE44D32-BFFC-4F13-92EB-C892B3DF330D}" type="presParOf" srcId="{F0471E80-50AA-42C8-B2A4-FD0C31BA53F4}" destId="{380433CA-30C8-4B2A-97A4-00C247F6F71A}" srcOrd="5" destOrd="0" presId="urn:microsoft.com/office/officeart/2005/8/layout/radial5"/>
    <dgm:cxn modelId="{2558E01E-C248-46E4-8BEE-214A0F3B9AA0}" type="presParOf" srcId="{380433CA-30C8-4B2A-97A4-00C247F6F71A}" destId="{A01D6B01-1EED-43EC-AF53-0CDA08F45AB7}" srcOrd="0" destOrd="0" presId="urn:microsoft.com/office/officeart/2005/8/layout/radial5"/>
    <dgm:cxn modelId="{922DBF0C-2395-475A-9827-A72C76E00304}" type="presParOf" srcId="{F0471E80-50AA-42C8-B2A4-FD0C31BA53F4}" destId="{A25D7CFB-BDD4-44C9-AF8A-7D40CB2364D7}" srcOrd="6"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50FC2-B8D2-42BD-B19C-C643F0B6C9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C0B5B2-09E4-4023-B6F2-23C5B0F64500}">
      <dgm:prSet/>
      <dgm:spPr>
        <a:solidFill>
          <a:schemeClr val="tx2">
            <a:lumMod val="40000"/>
            <a:lumOff val="60000"/>
          </a:schemeClr>
        </a:solidFill>
        <a:ln>
          <a:solidFill>
            <a:schemeClr val="tx2">
              <a:lumMod val="40000"/>
              <a:lumOff val="60000"/>
            </a:schemeClr>
          </a:solidFill>
        </a:ln>
      </dgm:spPr>
      <dgm:t>
        <a:bodyPr/>
        <a:lstStyle/>
        <a:p>
          <a:pPr rtl="0"/>
          <a:r>
            <a:rPr lang="en-US" dirty="0" smtClean="0"/>
            <a:t>Adversarial</a:t>
          </a:r>
          <a:endParaRPr lang="en-US" dirty="0"/>
        </a:p>
      </dgm:t>
    </dgm:pt>
    <dgm:pt modelId="{B28F1EDC-97D9-4643-A7D2-65096C8CBA41}" type="parTrans" cxnId="{CD2B4ED3-2D3C-480A-9419-7FD1ADDEFB7A}">
      <dgm:prSet/>
      <dgm:spPr/>
      <dgm:t>
        <a:bodyPr/>
        <a:lstStyle/>
        <a:p>
          <a:endParaRPr lang="en-US"/>
        </a:p>
      </dgm:t>
    </dgm:pt>
    <dgm:pt modelId="{2740CA64-5E3A-4059-9361-B5803E55F031}" type="sibTrans" cxnId="{CD2B4ED3-2D3C-480A-9419-7FD1ADDEFB7A}">
      <dgm:prSet/>
      <dgm:spPr/>
      <dgm:t>
        <a:bodyPr/>
        <a:lstStyle/>
        <a:p>
          <a:endParaRPr lang="en-US"/>
        </a:p>
      </dgm:t>
    </dgm:pt>
    <dgm:pt modelId="{F0BE4FEC-DE57-4A08-9757-866069162A4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initiation</a:t>
          </a:r>
          <a:endParaRPr lang="en-US" dirty="0"/>
        </a:p>
      </dgm:t>
    </dgm:pt>
    <dgm:pt modelId="{AFAEF2F3-F24D-4BBA-AEA0-ACD824EFA92E}" type="parTrans" cxnId="{165A9D83-B5AD-45EA-8BD1-51250C0CDF76}">
      <dgm:prSet/>
      <dgm:spPr/>
      <dgm:t>
        <a:bodyPr/>
        <a:lstStyle/>
        <a:p>
          <a:endParaRPr lang="en-US"/>
        </a:p>
      </dgm:t>
    </dgm:pt>
    <dgm:pt modelId="{E658068F-C1B9-49E1-8CD5-9E6A36AE4DCD}" type="sibTrans" cxnId="{165A9D83-B5AD-45EA-8BD1-51250C0CDF76}">
      <dgm:prSet/>
      <dgm:spPr/>
      <dgm:t>
        <a:bodyPr/>
        <a:lstStyle/>
        <a:p>
          <a:endParaRPr lang="en-US"/>
        </a:p>
      </dgm:t>
    </dgm:pt>
    <dgm:pt modelId="{E54952FF-8111-4E69-98CB-D6D24FE189BE}">
      <dgm:prSet/>
      <dgm:spPr>
        <a:solidFill>
          <a:schemeClr val="tx2">
            <a:lumMod val="40000"/>
            <a:lumOff val="60000"/>
          </a:schemeClr>
        </a:solidFill>
        <a:ln>
          <a:solidFill>
            <a:schemeClr val="tx2">
              <a:lumMod val="40000"/>
              <a:lumOff val="60000"/>
            </a:schemeClr>
          </a:solidFill>
        </a:ln>
      </dgm:spPr>
      <dgm:t>
        <a:bodyPr/>
        <a:lstStyle/>
        <a:p>
          <a:pPr rtl="0"/>
          <a:r>
            <a:rPr lang="en-US" dirty="0" smtClean="0"/>
            <a:t>Non-adversarial</a:t>
          </a:r>
          <a:endParaRPr lang="en-US" dirty="0"/>
        </a:p>
      </dgm:t>
    </dgm:pt>
    <dgm:pt modelId="{42574862-24B3-4931-8D00-9FCE7A85C830}" type="parTrans" cxnId="{1B673C94-4024-4A13-9D23-EC7209E197E6}">
      <dgm:prSet/>
      <dgm:spPr/>
      <dgm:t>
        <a:bodyPr/>
        <a:lstStyle/>
        <a:p>
          <a:endParaRPr lang="en-US"/>
        </a:p>
      </dgm:t>
    </dgm:pt>
    <dgm:pt modelId="{40CA0A05-AB46-43A1-9C35-04AC12078426}" type="sibTrans" cxnId="{1B673C94-4024-4A13-9D23-EC7209E197E6}">
      <dgm:prSet/>
      <dgm:spPr/>
      <dgm:t>
        <a:bodyPr/>
        <a:lstStyle/>
        <a:p>
          <a:endParaRPr lang="en-US"/>
        </a:p>
      </dgm:t>
    </dgm:pt>
    <dgm:pt modelId="{1F3C3C64-1BA5-4D65-ACE4-E483FB71B75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occurrence</a:t>
          </a:r>
          <a:endParaRPr lang="en-US" dirty="0"/>
        </a:p>
      </dgm:t>
    </dgm:pt>
    <dgm:pt modelId="{3F5347A8-29EE-4ED0-994E-D19F64F04882}" type="parTrans" cxnId="{04B73D84-4423-457A-8928-E0DCA3579FFD}">
      <dgm:prSet/>
      <dgm:spPr/>
      <dgm:t>
        <a:bodyPr/>
        <a:lstStyle/>
        <a:p>
          <a:endParaRPr lang="en-US"/>
        </a:p>
      </dgm:t>
    </dgm:pt>
    <dgm:pt modelId="{93C71CD8-38D1-4B58-BD09-D9C9194374B8}" type="sibTrans" cxnId="{04B73D84-4423-457A-8928-E0DCA3579FFD}">
      <dgm:prSet/>
      <dgm:spPr/>
      <dgm:t>
        <a:bodyPr/>
        <a:lstStyle/>
        <a:p>
          <a:endParaRPr lang="en-US"/>
        </a:p>
      </dgm:t>
    </dgm:pt>
    <dgm:pt modelId="{BCB686F9-CFE3-4156-9953-AF70D4E95779}" type="pres">
      <dgm:prSet presAssocID="{DDB50FC2-B8D2-42BD-B19C-C643F0B6C9B9}" presName="Name0" presStyleCnt="0">
        <dgm:presLayoutVars>
          <dgm:dir/>
          <dgm:animLvl val="lvl"/>
          <dgm:resizeHandles val="exact"/>
        </dgm:presLayoutVars>
      </dgm:prSet>
      <dgm:spPr/>
      <dgm:t>
        <a:bodyPr/>
        <a:lstStyle/>
        <a:p>
          <a:endParaRPr lang="en-US"/>
        </a:p>
      </dgm:t>
    </dgm:pt>
    <dgm:pt modelId="{5EB244E1-ECEF-407C-80E4-B06880B1608F}" type="pres">
      <dgm:prSet presAssocID="{E6C0B5B2-09E4-4023-B6F2-23C5B0F64500}" presName="composite" presStyleCnt="0"/>
      <dgm:spPr/>
    </dgm:pt>
    <dgm:pt modelId="{3071E817-A142-4E2D-A417-16F2D6CEFE38}" type="pres">
      <dgm:prSet presAssocID="{E6C0B5B2-09E4-4023-B6F2-23C5B0F64500}" presName="parTx" presStyleLbl="alignNode1" presStyleIdx="0" presStyleCnt="2">
        <dgm:presLayoutVars>
          <dgm:chMax val="0"/>
          <dgm:chPref val="0"/>
          <dgm:bulletEnabled val="1"/>
        </dgm:presLayoutVars>
      </dgm:prSet>
      <dgm:spPr/>
      <dgm:t>
        <a:bodyPr/>
        <a:lstStyle/>
        <a:p>
          <a:endParaRPr lang="en-US"/>
        </a:p>
      </dgm:t>
    </dgm:pt>
    <dgm:pt modelId="{A4467C45-A7A5-4D90-86F5-AB58A2D27412}" type="pres">
      <dgm:prSet presAssocID="{E6C0B5B2-09E4-4023-B6F2-23C5B0F64500}" presName="desTx" presStyleLbl="alignAccFollowNode1" presStyleIdx="0" presStyleCnt="2">
        <dgm:presLayoutVars>
          <dgm:bulletEnabled val="1"/>
        </dgm:presLayoutVars>
      </dgm:prSet>
      <dgm:spPr/>
      <dgm:t>
        <a:bodyPr/>
        <a:lstStyle/>
        <a:p>
          <a:endParaRPr lang="en-US"/>
        </a:p>
      </dgm:t>
    </dgm:pt>
    <dgm:pt modelId="{0A8C2262-2FEE-4656-998F-06A90E23DD20}" type="pres">
      <dgm:prSet presAssocID="{2740CA64-5E3A-4059-9361-B5803E55F031}" presName="space" presStyleCnt="0"/>
      <dgm:spPr/>
    </dgm:pt>
    <dgm:pt modelId="{D1114C2A-A5E2-40D1-BE4A-CFDB363D8A08}" type="pres">
      <dgm:prSet presAssocID="{E54952FF-8111-4E69-98CB-D6D24FE189BE}" presName="composite" presStyleCnt="0"/>
      <dgm:spPr/>
    </dgm:pt>
    <dgm:pt modelId="{F241FCAF-3BF4-42A8-9E18-54CD9548A68E}" type="pres">
      <dgm:prSet presAssocID="{E54952FF-8111-4E69-98CB-D6D24FE189BE}" presName="parTx" presStyleLbl="alignNode1" presStyleIdx="1" presStyleCnt="2">
        <dgm:presLayoutVars>
          <dgm:chMax val="0"/>
          <dgm:chPref val="0"/>
          <dgm:bulletEnabled val="1"/>
        </dgm:presLayoutVars>
      </dgm:prSet>
      <dgm:spPr/>
      <dgm:t>
        <a:bodyPr/>
        <a:lstStyle/>
        <a:p>
          <a:endParaRPr lang="en-US"/>
        </a:p>
      </dgm:t>
    </dgm:pt>
    <dgm:pt modelId="{386DAF26-FDF6-468A-84C7-7ED20F9DC078}" type="pres">
      <dgm:prSet presAssocID="{E54952FF-8111-4E69-98CB-D6D24FE189BE}" presName="desTx" presStyleLbl="alignAccFollowNode1" presStyleIdx="1" presStyleCnt="2">
        <dgm:presLayoutVars>
          <dgm:bulletEnabled val="1"/>
        </dgm:presLayoutVars>
      </dgm:prSet>
      <dgm:spPr/>
      <dgm:t>
        <a:bodyPr/>
        <a:lstStyle/>
        <a:p>
          <a:endParaRPr lang="en-US"/>
        </a:p>
      </dgm:t>
    </dgm:pt>
  </dgm:ptLst>
  <dgm:cxnLst>
    <dgm:cxn modelId="{04B73D84-4423-457A-8928-E0DCA3579FFD}" srcId="{E54952FF-8111-4E69-98CB-D6D24FE189BE}" destId="{1F3C3C64-1BA5-4D65-ACE4-E483FB71B754}" srcOrd="0" destOrd="0" parTransId="{3F5347A8-29EE-4ED0-994E-D19F64F04882}" sibTransId="{93C71CD8-38D1-4B58-BD09-D9C9194374B8}"/>
    <dgm:cxn modelId="{165A9D83-B5AD-45EA-8BD1-51250C0CDF76}" srcId="{E6C0B5B2-09E4-4023-B6F2-23C5B0F64500}" destId="{F0BE4FEC-DE57-4A08-9757-866069162A44}" srcOrd="0" destOrd="0" parTransId="{AFAEF2F3-F24D-4BBA-AEA0-ACD824EFA92E}" sibTransId="{E658068F-C1B9-49E1-8CD5-9E6A36AE4DCD}"/>
    <dgm:cxn modelId="{1B673C94-4024-4A13-9D23-EC7209E197E6}" srcId="{DDB50FC2-B8D2-42BD-B19C-C643F0B6C9B9}" destId="{E54952FF-8111-4E69-98CB-D6D24FE189BE}" srcOrd="1" destOrd="0" parTransId="{42574862-24B3-4931-8D00-9FCE7A85C830}" sibTransId="{40CA0A05-AB46-43A1-9C35-04AC12078426}"/>
    <dgm:cxn modelId="{54E6F4CF-0C71-4835-8678-031D66DF3ABC}" type="presOf" srcId="{F0BE4FEC-DE57-4A08-9757-866069162A44}" destId="{A4467C45-A7A5-4D90-86F5-AB58A2D27412}" srcOrd="0" destOrd="0" presId="urn:microsoft.com/office/officeart/2005/8/layout/hList1"/>
    <dgm:cxn modelId="{DE00CB6A-8FF7-415C-A442-5A0CF33EB0B6}" type="presOf" srcId="{E6C0B5B2-09E4-4023-B6F2-23C5B0F64500}" destId="{3071E817-A142-4E2D-A417-16F2D6CEFE38}" srcOrd="0" destOrd="0" presId="urn:microsoft.com/office/officeart/2005/8/layout/hList1"/>
    <dgm:cxn modelId="{EE551B0E-3D66-4060-ACD0-E7FF37AEC52A}" type="presOf" srcId="{DDB50FC2-B8D2-42BD-B19C-C643F0B6C9B9}" destId="{BCB686F9-CFE3-4156-9953-AF70D4E95779}" srcOrd="0" destOrd="0" presId="urn:microsoft.com/office/officeart/2005/8/layout/hList1"/>
    <dgm:cxn modelId="{930BFEE2-FF30-4831-9281-4DBF3A9D7784}" type="presOf" srcId="{E54952FF-8111-4E69-98CB-D6D24FE189BE}" destId="{F241FCAF-3BF4-42A8-9E18-54CD9548A68E}" srcOrd="0" destOrd="0" presId="urn:microsoft.com/office/officeart/2005/8/layout/hList1"/>
    <dgm:cxn modelId="{CD2B4ED3-2D3C-480A-9419-7FD1ADDEFB7A}" srcId="{DDB50FC2-B8D2-42BD-B19C-C643F0B6C9B9}" destId="{E6C0B5B2-09E4-4023-B6F2-23C5B0F64500}" srcOrd="0" destOrd="0" parTransId="{B28F1EDC-97D9-4643-A7D2-65096C8CBA41}" sibTransId="{2740CA64-5E3A-4059-9361-B5803E55F031}"/>
    <dgm:cxn modelId="{4A422FA3-1D02-4C87-88B0-670DFF8EBC37}" type="presOf" srcId="{1F3C3C64-1BA5-4D65-ACE4-E483FB71B754}" destId="{386DAF26-FDF6-468A-84C7-7ED20F9DC078}" srcOrd="0" destOrd="0" presId="urn:microsoft.com/office/officeart/2005/8/layout/hList1"/>
    <dgm:cxn modelId="{82AF74C6-9C00-4A72-A826-FE3C8124D910}" type="presParOf" srcId="{BCB686F9-CFE3-4156-9953-AF70D4E95779}" destId="{5EB244E1-ECEF-407C-80E4-B06880B1608F}" srcOrd="0" destOrd="0" presId="urn:microsoft.com/office/officeart/2005/8/layout/hList1"/>
    <dgm:cxn modelId="{9A82B65E-0BCC-41A4-BD0F-9C4FBAFD165B}" type="presParOf" srcId="{5EB244E1-ECEF-407C-80E4-B06880B1608F}" destId="{3071E817-A142-4E2D-A417-16F2D6CEFE38}" srcOrd="0" destOrd="0" presId="urn:microsoft.com/office/officeart/2005/8/layout/hList1"/>
    <dgm:cxn modelId="{705EE6C0-2C2B-44B7-94F2-91BB805ADE89}" type="presParOf" srcId="{5EB244E1-ECEF-407C-80E4-B06880B1608F}" destId="{A4467C45-A7A5-4D90-86F5-AB58A2D27412}" srcOrd="1" destOrd="0" presId="urn:microsoft.com/office/officeart/2005/8/layout/hList1"/>
    <dgm:cxn modelId="{52E4C284-3B65-4453-9DE9-612A833FA192}" type="presParOf" srcId="{BCB686F9-CFE3-4156-9953-AF70D4E95779}" destId="{0A8C2262-2FEE-4656-998F-06A90E23DD20}" srcOrd="1" destOrd="0" presId="urn:microsoft.com/office/officeart/2005/8/layout/hList1"/>
    <dgm:cxn modelId="{7E554308-E8B3-4905-9A81-10D593A26A2B}" type="presParOf" srcId="{BCB686F9-CFE3-4156-9953-AF70D4E95779}" destId="{D1114C2A-A5E2-40D1-BE4A-CFDB363D8A08}" srcOrd="2" destOrd="0" presId="urn:microsoft.com/office/officeart/2005/8/layout/hList1"/>
    <dgm:cxn modelId="{834DEC6B-8EB7-407B-982C-AC6533775601}" type="presParOf" srcId="{D1114C2A-A5E2-40D1-BE4A-CFDB363D8A08}" destId="{F241FCAF-3BF4-42A8-9E18-54CD9548A68E}" srcOrd="0" destOrd="0" presId="urn:microsoft.com/office/officeart/2005/8/layout/hList1"/>
    <dgm:cxn modelId="{042D0BCC-FDFF-40F7-9C99-580D0070655F}" type="presParOf" srcId="{D1114C2A-A5E2-40D1-BE4A-CFDB363D8A08}" destId="{386DAF26-FDF6-468A-84C7-7ED20F9DC07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D70DB379-42B1-493F-8331-3A169BF88CDB}" type="presOf" srcId="{D658E5C6-C0AA-49B1-B186-FC71C5ADD859}" destId="{DA2D5B45-7504-4E96-8164-073A33B9E956}" srcOrd="0" destOrd="0" presId="urn:microsoft.com/office/officeart/2005/8/layout/hProcess9"/>
    <dgm:cxn modelId="{10475AA2-FC69-47BC-BBF6-D90FDB630A6B}" type="presOf" srcId="{96FD2243-B457-4D33-9F49-B0BD86D097C1}" destId="{1709607F-592A-4FF9-8DDB-2B0A84B03EE4}"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95889DA2-9E65-4226-8477-7A74BD5CF096}" srcId="{D658E5C6-C0AA-49B1-B186-FC71C5ADD859}" destId="{96FD2243-B457-4D33-9F49-B0BD86D097C1}" srcOrd="3" destOrd="0" parTransId="{E137E538-EEFC-4B75-BD5F-DB375C4536D2}" sibTransId="{158EE305-E854-4246-A502-53DBA2BB18A6}"/>
    <dgm:cxn modelId="{43213E47-148A-472D-AA61-D6B0175D9F08}" type="presOf" srcId="{BA5BA0A8-F5CF-468C-B584-3A847C891B53}" destId="{8443EFD3-8FE0-4626-85B9-FD39F06FE93F}" srcOrd="0" destOrd="0" presId="urn:microsoft.com/office/officeart/2005/8/layout/hProcess9"/>
    <dgm:cxn modelId="{F6EDF506-B483-4C55-89CD-2683732DC2C6}" type="presOf" srcId="{4BF32694-8C5F-4508-A1D5-BAA6CE9E2FF8}" destId="{456F1F4F-6DCC-496D-B69F-E887EEAB7E48}" srcOrd="0" destOrd="0" presId="urn:microsoft.com/office/officeart/2005/8/layout/hProcess9"/>
    <dgm:cxn modelId="{34AA8500-9FB8-48C2-A8D1-76282C1E401B}" type="presOf" srcId="{A75D9631-A681-4CAA-A82A-7CC57C13B149}" destId="{C4E16BC0-6525-4C4A-95A3-9763AC9811CD}"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E36EA8E5-4A19-4FA1-BD94-FABE27040799}" type="presParOf" srcId="{DA2D5B45-7504-4E96-8164-073A33B9E956}" destId="{F033151E-C797-496B-A668-F57B65E9B81D}" srcOrd="0" destOrd="0" presId="urn:microsoft.com/office/officeart/2005/8/layout/hProcess9"/>
    <dgm:cxn modelId="{65EC12A8-0339-4B19-AFDA-1F59F02B6800}" type="presParOf" srcId="{DA2D5B45-7504-4E96-8164-073A33B9E956}" destId="{6A5F4D48-FBC0-4DE5-8F5D-0AE0B8055E16}" srcOrd="1" destOrd="0" presId="urn:microsoft.com/office/officeart/2005/8/layout/hProcess9"/>
    <dgm:cxn modelId="{0B7EDF34-1A8A-4E4A-928C-4494EAA366D0}" type="presParOf" srcId="{6A5F4D48-FBC0-4DE5-8F5D-0AE0B8055E16}" destId="{8443EFD3-8FE0-4626-85B9-FD39F06FE93F}" srcOrd="0" destOrd="0" presId="urn:microsoft.com/office/officeart/2005/8/layout/hProcess9"/>
    <dgm:cxn modelId="{F9FB702B-8FB7-4F73-839F-06E0518C312C}" type="presParOf" srcId="{6A5F4D48-FBC0-4DE5-8F5D-0AE0B8055E16}" destId="{32D2C703-2AAD-42A7-90E4-848E1D90A5BF}" srcOrd="1" destOrd="0" presId="urn:microsoft.com/office/officeart/2005/8/layout/hProcess9"/>
    <dgm:cxn modelId="{76DA1EF0-F084-4CD7-92C7-7FD1F43A4481}" type="presParOf" srcId="{6A5F4D48-FBC0-4DE5-8F5D-0AE0B8055E16}" destId="{C4E16BC0-6525-4C4A-95A3-9763AC9811CD}" srcOrd="2" destOrd="0" presId="urn:microsoft.com/office/officeart/2005/8/layout/hProcess9"/>
    <dgm:cxn modelId="{C55BEC8A-F9F2-4E11-AB3E-FB4E65A335F7}" type="presParOf" srcId="{6A5F4D48-FBC0-4DE5-8F5D-0AE0B8055E16}" destId="{FBCA3C80-275E-465B-97F4-B9F2B28CFD0D}" srcOrd="3" destOrd="0" presId="urn:microsoft.com/office/officeart/2005/8/layout/hProcess9"/>
    <dgm:cxn modelId="{CFE65A1B-B465-49B4-863C-654FE3109B63}" type="presParOf" srcId="{6A5F4D48-FBC0-4DE5-8F5D-0AE0B8055E16}" destId="{456F1F4F-6DCC-496D-B69F-E887EEAB7E48}" srcOrd="4" destOrd="0" presId="urn:microsoft.com/office/officeart/2005/8/layout/hProcess9"/>
    <dgm:cxn modelId="{CE1A5CF8-5A72-43E4-BA5D-CF863754C9CB}" type="presParOf" srcId="{6A5F4D48-FBC0-4DE5-8F5D-0AE0B8055E16}" destId="{64280DE8-40A1-47A9-8DD3-7DF0825BCE62}" srcOrd="5" destOrd="0" presId="urn:microsoft.com/office/officeart/2005/8/layout/hProcess9"/>
    <dgm:cxn modelId="{4D4E3F97-8FE9-42C0-A662-20DC7025A86C}"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24662F-3B9A-4FB9-B2CA-E023F3944F0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9EA184DC-1728-4A33-94BF-91FAD46AD53E}">
      <dgm:prSet/>
      <dgm:spPr>
        <a:solidFill>
          <a:schemeClr val="tx2">
            <a:lumMod val="60000"/>
            <a:lumOff val="40000"/>
          </a:schemeClr>
        </a:solidFill>
      </dgm:spPr>
      <dgm:t>
        <a:bodyPr/>
        <a:lstStyle/>
        <a:p>
          <a:pPr rtl="0"/>
          <a:r>
            <a:rPr lang="en-US" dirty="0" smtClean="0"/>
            <a:t>Accept</a:t>
          </a:r>
          <a:endParaRPr lang="en-US" dirty="0"/>
        </a:p>
      </dgm:t>
    </dgm:pt>
    <dgm:pt modelId="{E6800C6B-F8CF-40B0-B87A-7AE83C781066}" type="parTrans" cxnId="{57004722-6570-4181-82FE-48614A67C7B1}">
      <dgm:prSet/>
      <dgm:spPr/>
      <dgm:t>
        <a:bodyPr/>
        <a:lstStyle/>
        <a:p>
          <a:endParaRPr lang="en-US"/>
        </a:p>
      </dgm:t>
    </dgm:pt>
    <dgm:pt modelId="{DDC353A8-1834-484E-A4D7-351EFFCB6A5F}" type="sibTrans" cxnId="{57004722-6570-4181-82FE-48614A67C7B1}">
      <dgm:prSet/>
      <dgm:spPr/>
      <dgm:t>
        <a:bodyPr/>
        <a:lstStyle/>
        <a:p>
          <a:endParaRPr lang="en-US"/>
        </a:p>
      </dgm:t>
    </dgm:pt>
    <dgm:pt modelId="{97BC6B36-3D55-44A1-B84C-32FE843CF413}">
      <dgm:prSet/>
      <dgm:spPr>
        <a:solidFill>
          <a:schemeClr val="tx2">
            <a:lumMod val="60000"/>
            <a:lumOff val="40000"/>
          </a:schemeClr>
        </a:solidFill>
      </dgm:spPr>
      <dgm:t>
        <a:bodyPr/>
        <a:lstStyle/>
        <a:p>
          <a:pPr rtl="0"/>
          <a:r>
            <a:rPr lang="en-US" dirty="0" smtClean="0"/>
            <a:t>Mitigate</a:t>
          </a:r>
          <a:endParaRPr lang="en-US" dirty="0"/>
        </a:p>
      </dgm:t>
    </dgm:pt>
    <dgm:pt modelId="{6D5AF44C-44C0-4A41-8CB8-C7815D7D623B}" type="parTrans" cxnId="{600748E9-5F0F-432B-81E6-808E354F64F5}">
      <dgm:prSet/>
      <dgm:spPr/>
      <dgm:t>
        <a:bodyPr/>
        <a:lstStyle/>
        <a:p>
          <a:endParaRPr lang="en-US"/>
        </a:p>
      </dgm:t>
    </dgm:pt>
    <dgm:pt modelId="{B618A8F7-78EC-4DDA-9AE8-5559BCDCF74E}" type="sibTrans" cxnId="{600748E9-5F0F-432B-81E6-808E354F64F5}">
      <dgm:prSet/>
      <dgm:spPr/>
      <dgm:t>
        <a:bodyPr/>
        <a:lstStyle/>
        <a:p>
          <a:endParaRPr lang="en-US"/>
        </a:p>
      </dgm:t>
    </dgm:pt>
    <dgm:pt modelId="{8A1A9378-3AD6-4063-A99E-4E4CFB789AD0}">
      <dgm:prSet/>
      <dgm:spPr>
        <a:solidFill>
          <a:schemeClr val="tx2">
            <a:lumMod val="60000"/>
            <a:lumOff val="40000"/>
          </a:schemeClr>
        </a:solidFill>
      </dgm:spPr>
      <dgm:t>
        <a:bodyPr/>
        <a:lstStyle/>
        <a:p>
          <a:pPr rtl="0"/>
          <a:r>
            <a:rPr lang="en-US" dirty="0" smtClean="0"/>
            <a:t>Share or transfer</a:t>
          </a:r>
          <a:endParaRPr lang="en-US" dirty="0"/>
        </a:p>
      </dgm:t>
    </dgm:pt>
    <dgm:pt modelId="{FD56884C-C87B-4AC9-8590-86A6AFB10295}" type="parTrans" cxnId="{1179579F-4840-46A8-83A4-948F9A97CA1E}">
      <dgm:prSet/>
      <dgm:spPr/>
      <dgm:t>
        <a:bodyPr/>
        <a:lstStyle/>
        <a:p>
          <a:endParaRPr lang="en-US"/>
        </a:p>
      </dgm:t>
    </dgm:pt>
    <dgm:pt modelId="{C40FEC54-11E6-4D92-B263-0689D589AB1B}" type="sibTrans" cxnId="{1179579F-4840-46A8-83A4-948F9A97CA1E}">
      <dgm:prSet/>
      <dgm:spPr/>
      <dgm:t>
        <a:bodyPr/>
        <a:lstStyle/>
        <a:p>
          <a:endParaRPr lang="en-US"/>
        </a:p>
      </dgm:t>
    </dgm:pt>
    <dgm:pt modelId="{505435E5-592B-475B-BBFE-11A853E54994}">
      <dgm:prSet/>
      <dgm:spPr>
        <a:solidFill>
          <a:schemeClr val="tx2">
            <a:lumMod val="60000"/>
            <a:lumOff val="40000"/>
          </a:schemeClr>
        </a:solidFill>
      </dgm:spPr>
      <dgm:t>
        <a:bodyPr/>
        <a:lstStyle/>
        <a:p>
          <a:pPr rtl="0"/>
          <a:r>
            <a:rPr lang="en-US" dirty="0" smtClean="0"/>
            <a:t>Avoid</a:t>
          </a:r>
          <a:endParaRPr lang="en-US" dirty="0"/>
        </a:p>
      </dgm:t>
    </dgm:pt>
    <dgm:pt modelId="{17C2FBA2-CA77-432B-8C0F-E191AEB9ABAE}" type="parTrans" cxnId="{2C129250-8880-48B3-A436-045A926C1334}">
      <dgm:prSet/>
      <dgm:spPr/>
    </dgm:pt>
    <dgm:pt modelId="{203FB0FC-E51F-4BB4-8F85-52835D0F90D1}" type="sibTrans" cxnId="{2C129250-8880-48B3-A436-045A926C1334}">
      <dgm:prSet/>
      <dgm:spPr/>
    </dgm:pt>
    <dgm:pt modelId="{FBCF4895-A6C5-46AF-AAB8-33A52B53B9C9}" type="pres">
      <dgm:prSet presAssocID="{3E24662F-3B9A-4FB9-B2CA-E023F3944F00}" presName="Name0" presStyleCnt="0">
        <dgm:presLayoutVars>
          <dgm:dir/>
          <dgm:resizeHandles val="exact"/>
        </dgm:presLayoutVars>
      </dgm:prSet>
      <dgm:spPr/>
      <dgm:t>
        <a:bodyPr/>
        <a:lstStyle/>
        <a:p>
          <a:endParaRPr lang="en-US"/>
        </a:p>
      </dgm:t>
    </dgm:pt>
    <dgm:pt modelId="{EFFB8FFC-E0FB-4159-A3A6-9AA5DF9FEC72}" type="pres">
      <dgm:prSet presAssocID="{3E24662F-3B9A-4FB9-B2CA-E023F3944F00}" presName="fgShape" presStyleLbl="fgShp" presStyleIdx="0" presStyleCnt="1"/>
      <dgm:spPr/>
    </dgm:pt>
    <dgm:pt modelId="{EC9BDC8F-A91A-44F5-963F-4A6CCE1F4225}" type="pres">
      <dgm:prSet presAssocID="{3E24662F-3B9A-4FB9-B2CA-E023F3944F00}" presName="linComp" presStyleCnt="0"/>
      <dgm:spPr/>
    </dgm:pt>
    <dgm:pt modelId="{E23100D3-7C52-412D-B007-81BA6D6C38BC}" type="pres">
      <dgm:prSet presAssocID="{9EA184DC-1728-4A33-94BF-91FAD46AD53E}" presName="compNode" presStyleCnt="0"/>
      <dgm:spPr/>
    </dgm:pt>
    <dgm:pt modelId="{3B6E598B-6DAE-4E70-85F2-82CA2A4C7810}" type="pres">
      <dgm:prSet presAssocID="{9EA184DC-1728-4A33-94BF-91FAD46AD53E}" presName="bkgdShape" presStyleLbl="node1" presStyleIdx="0" presStyleCnt="4"/>
      <dgm:spPr/>
      <dgm:t>
        <a:bodyPr/>
        <a:lstStyle/>
        <a:p>
          <a:endParaRPr lang="en-US"/>
        </a:p>
      </dgm:t>
    </dgm:pt>
    <dgm:pt modelId="{33394FC9-3BC1-4700-AFC0-B537ED3EFC36}" type="pres">
      <dgm:prSet presAssocID="{9EA184DC-1728-4A33-94BF-91FAD46AD53E}" presName="nodeTx" presStyleLbl="node1" presStyleIdx="0" presStyleCnt="4">
        <dgm:presLayoutVars>
          <dgm:bulletEnabled val="1"/>
        </dgm:presLayoutVars>
      </dgm:prSet>
      <dgm:spPr/>
      <dgm:t>
        <a:bodyPr/>
        <a:lstStyle/>
        <a:p>
          <a:endParaRPr lang="en-US"/>
        </a:p>
      </dgm:t>
    </dgm:pt>
    <dgm:pt modelId="{7A22C0F7-B657-435C-836E-511ADEB16E33}" type="pres">
      <dgm:prSet presAssocID="{9EA184DC-1728-4A33-94BF-91FAD46AD53E}" presName="invisiNode" presStyleLbl="node1" presStyleIdx="0" presStyleCnt="4"/>
      <dgm:spPr/>
    </dgm:pt>
    <dgm:pt modelId="{2A8D8CDC-2693-45FA-A5DB-2F3FB698E234}" type="pres">
      <dgm:prSet presAssocID="{9EA184DC-1728-4A33-94BF-91FAD46AD53E}" presName="imagNode" presStyleLbl="fgImgPlace1" presStyleIdx="0" presStyleCnt="4"/>
      <dgm:spPr>
        <a:solidFill>
          <a:schemeClr val="accent1"/>
        </a:solidFill>
      </dgm:spPr>
    </dgm:pt>
    <dgm:pt modelId="{0939281D-7227-422E-8CC3-5951546970AF}" type="pres">
      <dgm:prSet presAssocID="{DDC353A8-1834-484E-A4D7-351EFFCB6A5F}" presName="sibTrans" presStyleLbl="sibTrans2D1" presStyleIdx="0" presStyleCnt="0"/>
      <dgm:spPr/>
      <dgm:t>
        <a:bodyPr/>
        <a:lstStyle/>
        <a:p>
          <a:endParaRPr lang="en-US"/>
        </a:p>
      </dgm:t>
    </dgm:pt>
    <dgm:pt modelId="{E56B8D0A-428C-423E-8654-2BE87C215FA9}" type="pres">
      <dgm:prSet presAssocID="{97BC6B36-3D55-44A1-B84C-32FE843CF413}" presName="compNode" presStyleCnt="0"/>
      <dgm:spPr/>
    </dgm:pt>
    <dgm:pt modelId="{03DD43EF-493F-40C1-916C-B1F6C5B7EB71}" type="pres">
      <dgm:prSet presAssocID="{97BC6B36-3D55-44A1-B84C-32FE843CF413}" presName="bkgdShape" presStyleLbl="node1" presStyleIdx="1" presStyleCnt="4"/>
      <dgm:spPr/>
      <dgm:t>
        <a:bodyPr/>
        <a:lstStyle/>
        <a:p>
          <a:endParaRPr lang="en-US"/>
        </a:p>
      </dgm:t>
    </dgm:pt>
    <dgm:pt modelId="{9E5F18D1-DB71-4E19-A808-2AE4E4C35B10}" type="pres">
      <dgm:prSet presAssocID="{97BC6B36-3D55-44A1-B84C-32FE843CF413}" presName="nodeTx" presStyleLbl="node1" presStyleIdx="1" presStyleCnt="4">
        <dgm:presLayoutVars>
          <dgm:bulletEnabled val="1"/>
        </dgm:presLayoutVars>
      </dgm:prSet>
      <dgm:spPr/>
      <dgm:t>
        <a:bodyPr/>
        <a:lstStyle/>
        <a:p>
          <a:endParaRPr lang="en-US"/>
        </a:p>
      </dgm:t>
    </dgm:pt>
    <dgm:pt modelId="{56A7D2F3-E1EC-450E-92B3-A37851897496}" type="pres">
      <dgm:prSet presAssocID="{97BC6B36-3D55-44A1-B84C-32FE843CF413}" presName="invisiNode" presStyleLbl="node1" presStyleIdx="1" presStyleCnt="4"/>
      <dgm:spPr/>
    </dgm:pt>
    <dgm:pt modelId="{0EB90672-926F-4CC4-AE7E-CAB8102CB5FF}" type="pres">
      <dgm:prSet presAssocID="{97BC6B36-3D55-44A1-B84C-32FE843CF413}" presName="imagNode" presStyleLbl="fgImgPlace1" presStyleIdx="1" presStyleCnt="4"/>
      <dgm:spPr>
        <a:solidFill>
          <a:schemeClr val="accent1"/>
        </a:solidFill>
      </dgm:spPr>
    </dgm:pt>
    <dgm:pt modelId="{EA179498-137C-44C9-8155-9400669C72B5}" type="pres">
      <dgm:prSet presAssocID="{B618A8F7-78EC-4DDA-9AE8-5559BCDCF74E}" presName="sibTrans" presStyleLbl="sibTrans2D1" presStyleIdx="0" presStyleCnt="0"/>
      <dgm:spPr/>
      <dgm:t>
        <a:bodyPr/>
        <a:lstStyle/>
        <a:p>
          <a:endParaRPr lang="en-US"/>
        </a:p>
      </dgm:t>
    </dgm:pt>
    <dgm:pt modelId="{0C054FF8-D9DB-4E8A-9E1C-F762B4A8C8D0}" type="pres">
      <dgm:prSet presAssocID="{8A1A9378-3AD6-4063-A99E-4E4CFB789AD0}" presName="compNode" presStyleCnt="0"/>
      <dgm:spPr/>
    </dgm:pt>
    <dgm:pt modelId="{8053CA77-5317-4462-A3CA-E5C7A877E298}" type="pres">
      <dgm:prSet presAssocID="{8A1A9378-3AD6-4063-A99E-4E4CFB789AD0}" presName="bkgdShape" presStyleLbl="node1" presStyleIdx="2" presStyleCnt="4"/>
      <dgm:spPr/>
      <dgm:t>
        <a:bodyPr/>
        <a:lstStyle/>
        <a:p>
          <a:endParaRPr lang="en-US"/>
        </a:p>
      </dgm:t>
    </dgm:pt>
    <dgm:pt modelId="{8F9364F0-3C09-4A4F-8DB2-13CE68FEC8E0}" type="pres">
      <dgm:prSet presAssocID="{8A1A9378-3AD6-4063-A99E-4E4CFB789AD0}" presName="nodeTx" presStyleLbl="node1" presStyleIdx="2" presStyleCnt="4">
        <dgm:presLayoutVars>
          <dgm:bulletEnabled val="1"/>
        </dgm:presLayoutVars>
      </dgm:prSet>
      <dgm:spPr/>
      <dgm:t>
        <a:bodyPr/>
        <a:lstStyle/>
        <a:p>
          <a:endParaRPr lang="en-US"/>
        </a:p>
      </dgm:t>
    </dgm:pt>
    <dgm:pt modelId="{0CD1C620-580D-4AD8-B9D5-2EDD07AB1B64}" type="pres">
      <dgm:prSet presAssocID="{8A1A9378-3AD6-4063-A99E-4E4CFB789AD0}" presName="invisiNode" presStyleLbl="node1" presStyleIdx="2" presStyleCnt="4"/>
      <dgm:spPr/>
    </dgm:pt>
    <dgm:pt modelId="{8A61A120-ECD6-4F28-B03A-F8EFFF381FC1}" type="pres">
      <dgm:prSet presAssocID="{8A1A9378-3AD6-4063-A99E-4E4CFB789AD0}" presName="imagNode" presStyleLbl="fgImgPlace1" presStyleIdx="2" presStyleCnt="4"/>
      <dgm:spPr>
        <a:solidFill>
          <a:schemeClr val="accent1"/>
        </a:solidFill>
      </dgm:spPr>
    </dgm:pt>
    <dgm:pt modelId="{4E7DF17A-59C3-4D5F-BCD1-F1CA0D425DCF}" type="pres">
      <dgm:prSet presAssocID="{C40FEC54-11E6-4D92-B263-0689D589AB1B}" presName="sibTrans" presStyleLbl="sibTrans2D1" presStyleIdx="0" presStyleCnt="0"/>
      <dgm:spPr/>
      <dgm:t>
        <a:bodyPr/>
        <a:lstStyle/>
        <a:p>
          <a:endParaRPr lang="en-US"/>
        </a:p>
      </dgm:t>
    </dgm:pt>
    <dgm:pt modelId="{C0E2D0F3-E89C-4AF4-8E87-B152C59B3D57}" type="pres">
      <dgm:prSet presAssocID="{505435E5-592B-475B-BBFE-11A853E54994}" presName="compNode" presStyleCnt="0"/>
      <dgm:spPr/>
    </dgm:pt>
    <dgm:pt modelId="{47792184-9268-40B5-9D88-F160D92AFB5B}" type="pres">
      <dgm:prSet presAssocID="{505435E5-592B-475B-BBFE-11A853E54994}" presName="bkgdShape" presStyleLbl="node1" presStyleIdx="3" presStyleCnt="4"/>
      <dgm:spPr/>
      <dgm:t>
        <a:bodyPr/>
        <a:lstStyle/>
        <a:p>
          <a:endParaRPr lang="en-US"/>
        </a:p>
      </dgm:t>
    </dgm:pt>
    <dgm:pt modelId="{C0C536D7-4FE4-4FEC-8E08-C1B2BCD82E89}" type="pres">
      <dgm:prSet presAssocID="{505435E5-592B-475B-BBFE-11A853E54994}" presName="nodeTx" presStyleLbl="node1" presStyleIdx="3" presStyleCnt="4">
        <dgm:presLayoutVars>
          <dgm:bulletEnabled val="1"/>
        </dgm:presLayoutVars>
      </dgm:prSet>
      <dgm:spPr/>
      <dgm:t>
        <a:bodyPr/>
        <a:lstStyle/>
        <a:p>
          <a:endParaRPr lang="en-US"/>
        </a:p>
      </dgm:t>
    </dgm:pt>
    <dgm:pt modelId="{FFB3E746-8F7D-4666-A58C-3CA8CD5B972C}" type="pres">
      <dgm:prSet presAssocID="{505435E5-592B-475B-BBFE-11A853E54994}" presName="invisiNode" presStyleLbl="node1" presStyleIdx="3" presStyleCnt="4"/>
      <dgm:spPr/>
    </dgm:pt>
    <dgm:pt modelId="{9160D8AD-FA4F-4339-AA97-C7C7D484EF35}" type="pres">
      <dgm:prSet presAssocID="{505435E5-592B-475B-BBFE-11A853E54994}" presName="imagNode" presStyleLbl="fgImgPlace1" presStyleIdx="3" presStyleCnt="4"/>
      <dgm:spPr>
        <a:solidFill>
          <a:schemeClr val="accent1"/>
        </a:solidFill>
      </dgm:spPr>
    </dgm:pt>
  </dgm:ptLst>
  <dgm:cxnLst>
    <dgm:cxn modelId="{CDC7CFFF-5B54-4665-92CD-EA95C2C26501}" type="presOf" srcId="{C40FEC54-11E6-4D92-B263-0689D589AB1B}" destId="{4E7DF17A-59C3-4D5F-BCD1-F1CA0D425DCF}" srcOrd="0" destOrd="0" presId="urn:microsoft.com/office/officeart/2005/8/layout/hList7"/>
    <dgm:cxn modelId="{754F59A6-FC4E-4AEF-9D93-5B7EEFE7249F}" type="presOf" srcId="{8A1A9378-3AD6-4063-A99E-4E4CFB789AD0}" destId="{8053CA77-5317-4462-A3CA-E5C7A877E298}" srcOrd="0" destOrd="0" presId="urn:microsoft.com/office/officeart/2005/8/layout/hList7"/>
    <dgm:cxn modelId="{57004722-6570-4181-82FE-48614A67C7B1}" srcId="{3E24662F-3B9A-4FB9-B2CA-E023F3944F00}" destId="{9EA184DC-1728-4A33-94BF-91FAD46AD53E}" srcOrd="0" destOrd="0" parTransId="{E6800C6B-F8CF-40B0-B87A-7AE83C781066}" sibTransId="{DDC353A8-1834-484E-A4D7-351EFFCB6A5F}"/>
    <dgm:cxn modelId="{5EB90BBD-8089-4115-A420-C553E7215670}" type="presOf" srcId="{97BC6B36-3D55-44A1-B84C-32FE843CF413}" destId="{9E5F18D1-DB71-4E19-A808-2AE4E4C35B10}" srcOrd="1" destOrd="0" presId="urn:microsoft.com/office/officeart/2005/8/layout/hList7"/>
    <dgm:cxn modelId="{72A71B4C-1E35-4DB7-8110-686C096FBCC6}" type="presOf" srcId="{97BC6B36-3D55-44A1-B84C-32FE843CF413}" destId="{03DD43EF-493F-40C1-916C-B1F6C5B7EB71}" srcOrd="0" destOrd="0" presId="urn:microsoft.com/office/officeart/2005/8/layout/hList7"/>
    <dgm:cxn modelId="{4332938D-5FCF-493B-9FC0-B00CF87AC469}" type="presOf" srcId="{9EA184DC-1728-4A33-94BF-91FAD46AD53E}" destId="{33394FC9-3BC1-4700-AFC0-B537ED3EFC36}" srcOrd="1" destOrd="0" presId="urn:microsoft.com/office/officeart/2005/8/layout/hList7"/>
    <dgm:cxn modelId="{36730996-0DEC-4022-8DC5-77CA4BDDD5E6}" type="presOf" srcId="{DDC353A8-1834-484E-A4D7-351EFFCB6A5F}" destId="{0939281D-7227-422E-8CC3-5951546970AF}" srcOrd="0" destOrd="0" presId="urn:microsoft.com/office/officeart/2005/8/layout/hList7"/>
    <dgm:cxn modelId="{4BD722E1-E69E-4632-900C-09B2CFAE8683}" type="presOf" srcId="{505435E5-592B-475B-BBFE-11A853E54994}" destId="{47792184-9268-40B5-9D88-F160D92AFB5B}" srcOrd="0" destOrd="0" presId="urn:microsoft.com/office/officeart/2005/8/layout/hList7"/>
    <dgm:cxn modelId="{492031CC-B5FE-42E6-A1C1-F2423A43A279}" type="presOf" srcId="{B618A8F7-78EC-4DDA-9AE8-5559BCDCF74E}" destId="{EA179498-137C-44C9-8155-9400669C72B5}" srcOrd="0" destOrd="0" presId="urn:microsoft.com/office/officeart/2005/8/layout/hList7"/>
    <dgm:cxn modelId="{5F6C35A7-2D10-4FC2-9DC9-0FFECE8CFE03}" type="presOf" srcId="{9EA184DC-1728-4A33-94BF-91FAD46AD53E}" destId="{3B6E598B-6DAE-4E70-85F2-82CA2A4C7810}" srcOrd="0" destOrd="0" presId="urn:microsoft.com/office/officeart/2005/8/layout/hList7"/>
    <dgm:cxn modelId="{2C129250-8880-48B3-A436-045A926C1334}" srcId="{3E24662F-3B9A-4FB9-B2CA-E023F3944F00}" destId="{505435E5-592B-475B-BBFE-11A853E54994}" srcOrd="3" destOrd="0" parTransId="{17C2FBA2-CA77-432B-8C0F-E191AEB9ABAE}" sibTransId="{203FB0FC-E51F-4BB4-8F85-52835D0F90D1}"/>
    <dgm:cxn modelId="{97D5C24D-DF90-4AA5-AD31-51695AEE538E}" type="presOf" srcId="{8A1A9378-3AD6-4063-A99E-4E4CFB789AD0}" destId="{8F9364F0-3C09-4A4F-8DB2-13CE68FEC8E0}" srcOrd="1" destOrd="0" presId="urn:microsoft.com/office/officeart/2005/8/layout/hList7"/>
    <dgm:cxn modelId="{600748E9-5F0F-432B-81E6-808E354F64F5}" srcId="{3E24662F-3B9A-4FB9-B2CA-E023F3944F00}" destId="{97BC6B36-3D55-44A1-B84C-32FE843CF413}" srcOrd="1" destOrd="0" parTransId="{6D5AF44C-44C0-4A41-8CB8-C7815D7D623B}" sibTransId="{B618A8F7-78EC-4DDA-9AE8-5559BCDCF74E}"/>
    <dgm:cxn modelId="{B9233774-BF61-43FF-8017-0679DE4685F6}" type="presOf" srcId="{505435E5-592B-475B-BBFE-11A853E54994}" destId="{C0C536D7-4FE4-4FEC-8E08-C1B2BCD82E89}" srcOrd="1" destOrd="0" presId="urn:microsoft.com/office/officeart/2005/8/layout/hList7"/>
    <dgm:cxn modelId="{1179579F-4840-46A8-83A4-948F9A97CA1E}" srcId="{3E24662F-3B9A-4FB9-B2CA-E023F3944F00}" destId="{8A1A9378-3AD6-4063-A99E-4E4CFB789AD0}" srcOrd="2" destOrd="0" parTransId="{FD56884C-C87B-4AC9-8590-86A6AFB10295}" sibTransId="{C40FEC54-11E6-4D92-B263-0689D589AB1B}"/>
    <dgm:cxn modelId="{5FDEA794-28C6-42F7-8012-DB241CB4F294}" type="presOf" srcId="{3E24662F-3B9A-4FB9-B2CA-E023F3944F00}" destId="{FBCF4895-A6C5-46AF-AAB8-33A52B53B9C9}" srcOrd="0" destOrd="0" presId="urn:microsoft.com/office/officeart/2005/8/layout/hList7"/>
    <dgm:cxn modelId="{44CC7CA9-3F3F-4341-8218-D55DB6E47C28}" type="presParOf" srcId="{FBCF4895-A6C5-46AF-AAB8-33A52B53B9C9}" destId="{EFFB8FFC-E0FB-4159-A3A6-9AA5DF9FEC72}" srcOrd="0" destOrd="0" presId="urn:microsoft.com/office/officeart/2005/8/layout/hList7"/>
    <dgm:cxn modelId="{023BF94C-0A14-4A67-9881-94756BF5857B}" type="presParOf" srcId="{FBCF4895-A6C5-46AF-AAB8-33A52B53B9C9}" destId="{EC9BDC8F-A91A-44F5-963F-4A6CCE1F4225}" srcOrd="1" destOrd="0" presId="urn:microsoft.com/office/officeart/2005/8/layout/hList7"/>
    <dgm:cxn modelId="{4D289B3B-5761-465F-B1B2-60687CF54FF3}" type="presParOf" srcId="{EC9BDC8F-A91A-44F5-963F-4A6CCE1F4225}" destId="{E23100D3-7C52-412D-B007-81BA6D6C38BC}" srcOrd="0" destOrd="0" presId="urn:microsoft.com/office/officeart/2005/8/layout/hList7"/>
    <dgm:cxn modelId="{9BBA633C-0156-4A25-A96F-33440BCA9DDD}" type="presParOf" srcId="{E23100D3-7C52-412D-B007-81BA6D6C38BC}" destId="{3B6E598B-6DAE-4E70-85F2-82CA2A4C7810}" srcOrd="0" destOrd="0" presId="urn:microsoft.com/office/officeart/2005/8/layout/hList7"/>
    <dgm:cxn modelId="{5E2B997C-C344-4EFA-9B91-381751815B04}" type="presParOf" srcId="{E23100D3-7C52-412D-B007-81BA6D6C38BC}" destId="{33394FC9-3BC1-4700-AFC0-B537ED3EFC36}" srcOrd="1" destOrd="0" presId="urn:microsoft.com/office/officeart/2005/8/layout/hList7"/>
    <dgm:cxn modelId="{A79C427B-8A6C-475A-8274-BC18E9318321}" type="presParOf" srcId="{E23100D3-7C52-412D-B007-81BA6D6C38BC}" destId="{7A22C0F7-B657-435C-836E-511ADEB16E33}" srcOrd="2" destOrd="0" presId="urn:microsoft.com/office/officeart/2005/8/layout/hList7"/>
    <dgm:cxn modelId="{D4935A70-6C4C-4FE2-9834-62F296A52167}" type="presParOf" srcId="{E23100D3-7C52-412D-B007-81BA6D6C38BC}" destId="{2A8D8CDC-2693-45FA-A5DB-2F3FB698E234}" srcOrd="3" destOrd="0" presId="urn:microsoft.com/office/officeart/2005/8/layout/hList7"/>
    <dgm:cxn modelId="{BEDD1940-9D4C-434B-B433-38D57A7EA5CA}" type="presParOf" srcId="{EC9BDC8F-A91A-44F5-963F-4A6CCE1F4225}" destId="{0939281D-7227-422E-8CC3-5951546970AF}" srcOrd="1" destOrd="0" presId="urn:microsoft.com/office/officeart/2005/8/layout/hList7"/>
    <dgm:cxn modelId="{7F01DE40-4DF0-4149-884E-872E802B04E3}" type="presParOf" srcId="{EC9BDC8F-A91A-44F5-963F-4A6CCE1F4225}" destId="{E56B8D0A-428C-423E-8654-2BE87C215FA9}" srcOrd="2" destOrd="0" presId="urn:microsoft.com/office/officeart/2005/8/layout/hList7"/>
    <dgm:cxn modelId="{BDE8581D-2555-4C3B-8493-E18B29CE68E7}" type="presParOf" srcId="{E56B8D0A-428C-423E-8654-2BE87C215FA9}" destId="{03DD43EF-493F-40C1-916C-B1F6C5B7EB71}" srcOrd="0" destOrd="0" presId="urn:microsoft.com/office/officeart/2005/8/layout/hList7"/>
    <dgm:cxn modelId="{39A1EB2B-3E8A-43A4-AFB2-34C0B9DBE891}" type="presParOf" srcId="{E56B8D0A-428C-423E-8654-2BE87C215FA9}" destId="{9E5F18D1-DB71-4E19-A808-2AE4E4C35B10}" srcOrd="1" destOrd="0" presId="urn:microsoft.com/office/officeart/2005/8/layout/hList7"/>
    <dgm:cxn modelId="{44C2F198-AD9E-4F33-ACDF-C0C76A36C8CD}" type="presParOf" srcId="{E56B8D0A-428C-423E-8654-2BE87C215FA9}" destId="{56A7D2F3-E1EC-450E-92B3-A37851897496}" srcOrd="2" destOrd="0" presId="urn:microsoft.com/office/officeart/2005/8/layout/hList7"/>
    <dgm:cxn modelId="{135A9148-63FB-4F3B-A15D-D5876668F72A}" type="presParOf" srcId="{E56B8D0A-428C-423E-8654-2BE87C215FA9}" destId="{0EB90672-926F-4CC4-AE7E-CAB8102CB5FF}" srcOrd="3" destOrd="0" presId="urn:microsoft.com/office/officeart/2005/8/layout/hList7"/>
    <dgm:cxn modelId="{005901A5-D296-4582-906C-A5670269D2ED}" type="presParOf" srcId="{EC9BDC8F-A91A-44F5-963F-4A6CCE1F4225}" destId="{EA179498-137C-44C9-8155-9400669C72B5}" srcOrd="3" destOrd="0" presId="urn:microsoft.com/office/officeart/2005/8/layout/hList7"/>
    <dgm:cxn modelId="{CEEE935E-6348-4951-BFE9-72FCE57D5727}" type="presParOf" srcId="{EC9BDC8F-A91A-44F5-963F-4A6CCE1F4225}" destId="{0C054FF8-D9DB-4E8A-9E1C-F762B4A8C8D0}" srcOrd="4" destOrd="0" presId="urn:microsoft.com/office/officeart/2005/8/layout/hList7"/>
    <dgm:cxn modelId="{D4C94253-5D0E-4082-B70E-852BC1BA16F4}" type="presParOf" srcId="{0C054FF8-D9DB-4E8A-9E1C-F762B4A8C8D0}" destId="{8053CA77-5317-4462-A3CA-E5C7A877E298}" srcOrd="0" destOrd="0" presId="urn:microsoft.com/office/officeart/2005/8/layout/hList7"/>
    <dgm:cxn modelId="{84D247E1-CA08-4637-A4CE-AC3B85A25FDB}" type="presParOf" srcId="{0C054FF8-D9DB-4E8A-9E1C-F762B4A8C8D0}" destId="{8F9364F0-3C09-4A4F-8DB2-13CE68FEC8E0}" srcOrd="1" destOrd="0" presId="urn:microsoft.com/office/officeart/2005/8/layout/hList7"/>
    <dgm:cxn modelId="{C1A1E8DE-2217-4C5F-822C-C097B3942A7A}" type="presParOf" srcId="{0C054FF8-D9DB-4E8A-9E1C-F762B4A8C8D0}" destId="{0CD1C620-580D-4AD8-B9D5-2EDD07AB1B64}" srcOrd="2" destOrd="0" presId="urn:microsoft.com/office/officeart/2005/8/layout/hList7"/>
    <dgm:cxn modelId="{A52C6020-651D-4BA5-B850-F59D59A501CE}" type="presParOf" srcId="{0C054FF8-D9DB-4E8A-9E1C-F762B4A8C8D0}" destId="{8A61A120-ECD6-4F28-B03A-F8EFFF381FC1}" srcOrd="3" destOrd="0" presId="urn:microsoft.com/office/officeart/2005/8/layout/hList7"/>
    <dgm:cxn modelId="{FD858EB2-ECE7-43DC-8677-9D96F140B252}" type="presParOf" srcId="{EC9BDC8F-A91A-44F5-963F-4A6CCE1F4225}" destId="{4E7DF17A-59C3-4D5F-BCD1-F1CA0D425DCF}" srcOrd="5" destOrd="0" presId="urn:microsoft.com/office/officeart/2005/8/layout/hList7"/>
    <dgm:cxn modelId="{E8025B07-E729-4C46-81B9-922062F3BA5B}" type="presParOf" srcId="{EC9BDC8F-A91A-44F5-963F-4A6CCE1F4225}" destId="{C0E2D0F3-E89C-4AF4-8E87-B152C59B3D57}" srcOrd="6" destOrd="0" presId="urn:microsoft.com/office/officeart/2005/8/layout/hList7"/>
    <dgm:cxn modelId="{C5C9D7E2-F4B0-4469-9E80-8B9D6A4F005D}" type="presParOf" srcId="{C0E2D0F3-E89C-4AF4-8E87-B152C59B3D57}" destId="{47792184-9268-40B5-9D88-F160D92AFB5B}" srcOrd="0" destOrd="0" presId="urn:microsoft.com/office/officeart/2005/8/layout/hList7"/>
    <dgm:cxn modelId="{3639C224-C5AB-4A7D-BC93-68658CC69CF2}" type="presParOf" srcId="{C0E2D0F3-E89C-4AF4-8E87-B152C59B3D57}" destId="{C0C536D7-4FE4-4FEC-8E08-C1B2BCD82E89}" srcOrd="1" destOrd="0" presId="urn:microsoft.com/office/officeart/2005/8/layout/hList7"/>
    <dgm:cxn modelId="{D00E5489-5033-4AB6-9984-1B58404F2702}" type="presParOf" srcId="{C0E2D0F3-E89C-4AF4-8E87-B152C59B3D57}" destId="{FFB3E746-8F7D-4666-A58C-3CA8CD5B972C}" srcOrd="2" destOrd="0" presId="urn:microsoft.com/office/officeart/2005/8/layout/hList7"/>
    <dgm:cxn modelId="{2BA1C7CF-E83B-4E9B-8C85-81760C83215B}" type="presParOf" srcId="{C0E2D0F3-E89C-4AF4-8E87-B152C59B3D57}" destId="{9160D8AD-FA4F-4339-AA97-C7C7D484EF35}"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14262-4F74-4999-AC4A-00E458327AF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FD02E4A-478A-45EC-B0FD-FC9E5B33EE60}">
      <dgm:prSet/>
      <dgm:spPr>
        <a:solidFill>
          <a:schemeClr val="tx2"/>
        </a:solidFill>
      </dgm:spPr>
      <dgm:t>
        <a:bodyPr/>
        <a:lstStyle/>
        <a:p>
          <a:pPr rtl="0"/>
          <a:r>
            <a:rPr lang="en-US" dirty="0" smtClean="0"/>
            <a:t>Ensure accountability </a:t>
          </a:r>
          <a:endParaRPr lang="en-US" dirty="0"/>
        </a:p>
      </dgm:t>
    </dgm:pt>
    <dgm:pt modelId="{A209E0AD-1640-4391-9A17-392F69AA84DA}" type="parTrans" cxnId="{32AA4C41-718C-4A05-A30B-3A1E659FE6A3}">
      <dgm:prSet/>
      <dgm:spPr/>
      <dgm:t>
        <a:bodyPr/>
        <a:lstStyle/>
        <a:p>
          <a:endParaRPr lang="en-US"/>
        </a:p>
      </dgm:t>
    </dgm:pt>
    <dgm:pt modelId="{A561D59F-639F-4DE2-93C6-0FD0DB5C41EC}" type="sibTrans" cxnId="{32AA4C41-718C-4A05-A30B-3A1E659FE6A3}">
      <dgm:prSet/>
      <dgm:spPr/>
      <dgm:t>
        <a:bodyPr/>
        <a:lstStyle/>
        <a:p>
          <a:endParaRPr lang="en-US"/>
        </a:p>
      </dgm:t>
    </dgm:pt>
    <dgm:pt modelId="{2006F1FE-401D-4F26-A08D-40EE8F8BF786}">
      <dgm:prSet/>
      <dgm:spPr>
        <a:solidFill>
          <a:schemeClr val="tx2"/>
        </a:solidFill>
      </dgm:spPr>
      <dgm:t>
        <a:bodyPr/>
        <a:lstStyle/>
        <a:p>
          <a:pPr rtl="0"/>
          <a:r>
            <a:rPr lang="en-US" dirty="0" smtClean="0"/>
            <a:t>Periodic review</a:t>
          </a:r>
          <a:endParaRPr lang="en-US" dirty="0"/>
        </a:p>
      </dgm:t>
    </dgm:pt>
    <dgm:pt modelId="{D8075924-8A50-49F9-AF82-4D87E503FE14}" type="parTrans" cxnId="{5020829C-F3E5-4DDE-802C-839A06E5B088}">
      <dgm:prSet/>
      <dgm:spPr/>
      <dgm:t>
        <a:bodyPr/>
        <a:lstStyle/>
        <a:p>
          <a:endParaRPr lang="en-US"/>
        </a:p>
      </dgm:t>
    </dgm:pt>
    <dgm:pt modelId="{2B671338-04C2-481B-9D3C-695A43F0D972}" type="sibTrans" cxnId="{5020829C-F3E5-4DDE-802C-839A06E5B088}">
      <dgm:prSet/>
      <dgm:spPr/>
      <dgm:t>
        <a:bodyPr/>
        <a:lstStyle/>
        <a:p>
          <a:endParaRPr lang="en-US"/>
        </a:p>
      </dgm:t>
    </dgm:pt>
    <dgm:pt modelId="{AF24FE23-BA10-4EAD-A10D-F7ABE864980A}" type="pres">
      <dgm:prSet presAssocID="{B8514262-4F74-4999-AC4A-00E458327AF0}" presName="linearFlow" presStyleCnt="0">
        <dgm:presLayoutVars>
          <dgm:dir/>
          <dgm:resizeHandles val="exact"/>
        </dgm:presLayoutVars>
      </dgm:prSet>
      <dgm:spPr/>
      <dgm:t>
        <a:bodyPr/>
        <a:lstStyle/>
        <a:p>
          <a:endParaRPr lang="en-US"/>
        </a:p>
      </dgm:t>
    </dgm:pt>
    <dgm:pt modelId="{16EF208F-9C3B-4496-BEF5-20D32FD2C90C}" type="pres">
      <dgm:prSet presAssocID="{9FD02E4A-478A-45EC-B0FD-FC9E5B33EE60}" presName="composite" presStyleCnt="0"/>
      <dgm:spPr/>
    </dgm:pt>
    <dgm:pt modelId="{B5CF889C-91DE-4F40-9933-01E74A2C513A}" type="pres">
      <dgm:prSet presAssocID="{9FD02E4A-478A-45EC-B0FD-FC9E5B33EE60}" presName="imgShp" presStyleLbl="fgImgPlace1" presStyleIdx="0" presStyleCnt="2"/>
      <dgm:spPr>
        <a:solidFill>
          <a:schemeClr val="tx2"/>
        </a:solidFill>
      </dgm:spPr>
    </dgm:pt>
    <dgm:pt modelId="{65D4CC17-A5F8-487F-AAAD-57D750302EC2}" type="pres">
      <dgm:prSet presAssocID="{9FD02E4A-478A-45EC-B0FD-FC9E5B33EE60}" presName="txShp" presStyleLbl="node1" presStyleIdx="0" presStyleCnt="2">
        <dgm:presLayoutVars>
          <dgm:bulletEnabled val="1"/>
        </dgm:presLayoutVars>
      </dgm:prSet>
      <dgm:spPr/>
      <dgm:t>
        <a:bodyPr/>
        <a:lstStyle/>
        <a:p>
          <a:endParaRPr lang="en-US"/>
        </a:p>
      </dgm:t>
    </dgm:pt>
    <dgm:pt modelId="{9681C6C8-FFF7-4331-B5C5-502ABDD4C09B}" type="pres">
      <dgm:prSet presAssocID="{A561D59F-639F-4DE2-93C6-0FD0DB5C41EC}" presName="spacing" presStyleCnt="0"/>
      <dgm:spPr/>
    </dgm:pt>
    <dgm:pt modelId="{7CC7A91F-D375-4DC7-84BD-B9FB2C240377}" type="pres">
      <dgm:prSet presAssocID="{2006F1FE-401D-4F26-A08D-40EE8F8BF786}" presName="composite" presStyleCnt="0"/>
      <dgm:spPr/>
    </dgm:pt>
    <dgm:pt modelId="{DC2DBBAE-4DB7-4F74-B02A-68C241240295}" type="pres">
      <dgm:prSet presAssocID="{2006F1FE-401D-4F26-A08D-40EE8F8BF786}" presName="imgShp" presStyleLbl="fgImgPlace1" presStyleIdx="1" presStyleCnt="2"/>
      <dgm:spPr>
        <a:solidFill>
          <a:schemeClr val="tx2"/>
        </a:solidFill>
      </dgm:spPr>
    </dgm:pt>
    <dgm:pt modelId="{2CBCFA22-6533-4E88-B3CD-C3BB3045ECDB}" type="pres">
      <dgm:prSet presAssocID="{2006F1FE-401D-4F26-A08D-40EE8F8BF786}" presName="txShp" presStyleLbl="node1" presStyleIdx="1" presStyleCnt="2">
        <dgm:presLayoutVars>
          <dgm:bulletEnabled val="1"/>
        </dgm:presLayoutVars>
      </dgm:prSet>
      <dgm:spPr/>
      <dgm:t>
        <a:bodyPr/>
        <a:lstStyle/>
        <a:p>
          <a:endParaRPr lang="en-US"/>
        </a:p>
      </dgm:t>
    </dgm:pt>
  </dgm:ptLst>
  <dgm:cxnLst>
    <dgm:cxn modelId="{5020829C-F3E5-4DDE-802C-839A06E5B088}" srcId="{B8514262-4F74-4999-AC4A-00E458327AF0}" destId="{2006F1FE-401D-4F26-A08D-40EE8F8BF786}" srcOrd="1" destOrd="0" parTransId="{D8075924-8A50-49F9-AF82-4D87E503FE14}" sibTransId="{2B671338-04C2-481B-9D3C-695A43F0D972}"/>
    <dgm:cxn modelId="{EC4CA881-8998-4B70-AC89-BE682BB3E8B0}" type="presOf" srcId="{9FD02E4A-478A-45EC-B0FD-FC9E5B33EE60}" destId="{65D4CC17-A5F8-487F-AAAD-57D750302EC2}" srcOrd="0" destOrd="0" presId="urn:microsoft.com/office/officeart/2005/8/layout/vList3"/>
    <dgm:cxn modelId="{A3440DE0-EE0A-4671-A3EC-22ED6FA10A45}" type="presOf" srcId="{B8514262-4F74-4999-AC4A-00E458327AF0}" destId="{AF24FE23-BA10-4EAD-A10D-F7ABE864980A}" srcOrd="0" destOrd="0" presId="urn:microsoft.com/office/officeart/2005/8/layout/vList3"/>
    <dgm:cxn modelId="{70C550DC-00D1-4577-8A6A-1B17BDB3372E}" type="presOf" srcId="{2006F1FE-401D-4F26-A08D-40EE8F8BF786}" destId="{2CBCFA22-6533-4E88-B3CD-C3BB3045ECDB}" srcOrd="0" destOrd="0" presId="urn:microsoft.com/office/officeart/2005/8/layout/vList3"/>
    <dgm:cxn modelId="{32AA4C41-718C-4A05-A30B-3A1E659FE6A3}" srcId="{B8514262-4F74-4999-AC4A-00E458327AF0}" destId="{9FD02E4A-478A-45EC-B0FD-FC9E5B33EE60}" srcOrd="0" destOrd="0" parTransId="{A209E0AD-1640-4391-9A17-392F69AA84DA}" sibTransId="{A561D59F-639F-4DE2-93C6-0FD0DB5C41EC}"/>
    <dgm:cxn modelId="{B4AC5E2E-5A82-46BA-98CD-6BAD65E8E09A}" type="presParOf" srcId="{AF24FE23-BA10-4EAD-A10D-F7ABE864980A}" destId="{16EF208F-9C3B-4496-BEF5-20D32FD2C90C}" srcOrd="0" destOrd="0" presId="urn:microsoft.com/office/officeart/2005/8/layout/vList3"/>
    <dgm:cxn modelId="{AA29C1C6-E59A-4D84-B162-E316549DFCBC}" type="presParOf" srcId="{16EF208F-9C3B-4496-BEF5-20D32FD2C90C}" destId="{B5CF889C-91DE-4F40-9933-01E74A2C513A}" srcOrd="0" destOrd="0" presId="urn:microsoft.com/office/officeart/2005/8/layout/vList3"/>
    <dgm:cxn modelId="{2F7E4B48-3F2B-4B7F-8237-A8B00A46EC10}" type="presParOf" srcId="{16EF208F-9C3B-4496-BEF5-20D32FD2C90C}" destId="{65D4CC17-A5F8-487F-AAAD-57D750302EC2}" srcOrd="1" destOrd="0" presId="urn:microsoft.com/office/officeart/2005/8/layout/vList3"/>
    <dgm:cxn modelId="{C5B389AA-C4F3-4817-8EF6-16B1FA489EF0}" type="presParOf" srcId="{AF24FE23-BA10-4EAD-A10D-F7ABE864980A}" destId="{9681C6C8-FFF7-4331-B5C5-502ABDD4C09B}" srcOrd="1" destOrd="0" presId="urn:microsoft.com/office/officeart/2005/8/layout/vList3"/>
    <dgm:cxn modelId="{0E731769-366C-47F0-A37C-1F34BA82C571}" type="presParOf" srcId="{AF24FE23-BA10-4EAD-A10D-F7ABE864980A}" destId="{7CC7A91F-D375-4DC7-84BD-B9FB2C240377}" srcOrd="2" destOrd="0" presId="urn:microsoft.com/office/officeart/2005/8/layout/vList3"/>
    <dgm:cxn modelId="{ACA09C8C-FC9B-4EFE-87A7-C609A2DE6BF6}" type="presParOf" srcId="{7CC7A91F-D375-4DC7-84BD-B9FB2C240377}" destId="{DC2DBBAE-4DB7-4F74-B02A-68C241240295}" srcOrd="0" destOrd="0" presId="urn:microsoft.com/office/officeart/2005/8/layout/vList3"/>
    <dgm:cxn modelId="{63E9F116-F458-460B-9340-F40BF67E35EE}" type="presParOf" srcId="{7CC7A91F-D375-4DC7-84BD-B9FB2C240377}" destId="{2CBCFA22-6533-4E88-B3CD-C3BB3045ECD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4555"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Frame risk</a:t>
          </a:r>
          <a:endParaRPr lang="en-US" sz="3100" kern="1200" dirty="0"/>
        </a:p>
      </dsp:txBody>
      <dsp:txXfrm>
        <a:off x="4555" y="1129188"/>
        <a:ext cx="1961092" cy="1505585"/>
      </dsp:txXfrm>
    </dsp:sp>
    <dsp:sp modelId="{C4E16BC0-6525-4C4A-95A3-9763AC9811CD}">
      <dsp:nvSpPr>
        <dsp:cNvPr id="0" name=""/>
        <dsp:cNvSpPr/>
      </dsp:nvSpPr>
      <dsp:spPr>
        <a:xfrm>
          <a:off x="2091020"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Assess</a:t>
          </a:r>
          <a:r>
            <a:rPr lang="en-US" sz="3100" kern="1200" baseline="0" dirty="0" smtClean="0"/>
            <a:t> risk</a:t>
          </a:r>
          <a:endParaRPr lang="en-US" sz="3100" kern="1200" dirty="0"/>
        </a:p>
      </dsp:txBody>
      <dsp:txXfrm>
        <a:off x="2091020" y="1129188"/>
        <a:ext cx="1961092" cy="1505585"/>
      </dsp:txXfrm>
    </dsp:sp>
    <dsp:sp modelId="{456F1F4F-6DCC-496D-B69F-E887EEAB7E48}">
      <dsp:nvSpPr>
        <dsp:cNvPr id="0" name=""/>
        <dsp:cNvSpPr/>
      </dsp:nvSpPr>
      <dsp:spPr>
        <a:xfrm>
          <a:off x="4177486"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Respond to risk</a:t>
          </a:r>
          <a:endParaRPr lang="en-US" sz="3100" kern="1200" dirty="0"/>
        </a:p>
      </dsp:txBody>
      <dsp:txXfrm>
        <a:off x="4177486" y="1129188"/>
        <a:ext cx="1961092" cy="1505585"/>
      </dsp:txXfrm>
    </dsp:sp>
    <dsp:sp modelId="{1709607F-592A-4FF9-8DDB-2B0A84B03EE4}">
      <dsp:nvSpPr>
        <dsp:cNvPr id="0" name=""/>
        <dsp:cNvSpPr/>
      </dsp:nvSpPr>
      <dsp:spPr>
        <a:xfrm>
          <a:off x="6263952"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Monitor risk</a:t>
          </a:r>
          <a:endParaRPr lang="en-US" sz="3100" kern="1200" dirty="0"/>
        </a:p>
      </dsp:txBody>
      <dsp:txXfrm>
        <a:off x="6263952" y="1129188"/>
        <a:ext cx="1961092" cy="150558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20CC5F-4EAB-4452-913F-24671B47F5C9}">
      <dsp:nvSpPr>
        <dsp:cNvPr id="0" name=""/>
        <dsp:cNvSpPr/>
      </dsp:nvSpPr>
      <dsp:spPr>
        <a:xfrm>
          <a:off x="617219" y="0"/>
          <a:ext cx="6995160" cy="4191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F793C-1194-45AC-8BD6-449D8CCB85CA}">
      <dsp:nvSpPr>
        <dsp:cNvPr id="0" name=""/>
        <dsp:cNvSpPr/>
      </dsp:nvSpPr>
      <dsp:spPr>
        <a:xfrm>
          <a:off x="4118"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Prepare for the assessment</a:t>
          </a:r>
          <a:endParaRPr lang="en-US" sz="2100" kern="1200" dirty="0"/>
        </a:p>
      </dsp:txBody>
      <dsp:txXfrm>
        <a:off x="4118" y="1257299"/>
        <a:ext cx="1981051" cy="1676400"/>
      </dsp:txXfrm>
    </dsp:sp>
    <dsp:sp modelId="{E87B5A56-D404-4E03-983C-1D56E10CD8B0}">
      <dsp:nvSpPr>
        <dsp:cNvPr id="0" name=""/>
        <dsp:cNvSpPr/>
      </dsp:nvSpPr>
      <dsp:spPr>
        <a:xfrm>
          <a:off x="2084222"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Conduct the assessment</a:t>
          </a:r>
          <a:endParaRPr lang="en-US" sz="2100" kern="1200" dirty="0"/>
        </a:p>
      </dsp:txBody>
      <dsp:txXfrm>
        <a:off x="2084222" y="1257299"/>
        <a:ext cx="1981051" cy="1676400"/>
      </dsp:txXfrm>
    </dsp:sp>
    <dsp:sp modelId="{826FDC31-4387-4CEB-A3AD-DEC5DF485EC8}">
      <dsp:nvSpPr>
        <dsp:cNvPr id="0" name=""/>
        <dsp:cNvSpPr/>
      </dsp:nvSpPr>
      <dsp:spPr>
        <a:xfrm>
          <a:off x="4164326"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Communicate the results</a:t>
          </a:r>
          <a:endParaRPr lang="en-US" sz="2100" kern="1200" dirty="0"/>
        </a:p>
      </dsp:txBody>
      <dsp:txXfrm>
        <a:off x="4164326" y="1257299"/>
        <a:ext cx="1981051" cy="1676400"/>
      </dsp:txXfrm>
    </dsp:sp>
    <dsp:sp modelId="{C83B9437-C184-48A7-AD8C-6D1A3F0D168C}">
      <dsp:nvSpPr>
        <dsp:cNvPr id="0" name=""/>
        <dsp:cNvSpPr/>
      </dsp:nvSpPr>
      <dsp:spPr>
        <a:xfrm>
          <a:off x="6244430"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Maintain</a:t>
          </a:r>
          <a:r>
            <a:rPr lang="en-US" sz="2100" kern="1200" baseline="0" dirty="0" smtClean="0"/>
            <a:t> the assessment over time</a:t>
          </a:r>
          <a:endParaRPr lang="en-US" sz="2100" kern="1200" dirty="0"/>
        </a:p>
      </dsp:txBody>
      <dsp:txXfrm>
        <a:off x="6244430" y="1257299"/>
        <a:ext cx="1981051" cy="1676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FE4E5A-7608-4EE0-9162-799B5EE1CC23}" type="datetimeFigureOut">
              <a:rPr lang="en-US" smtClean="0"/>
              <a:pPr/>
              <a:t>10/9/2013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886D-8101-40E8-9C39-BFA3C5D0CEC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many people do application risk assessments on their</a:t>
            </a:r>
            <a:r>
              <a:rPr lang="en-US" baseline="0" dirty="0" smtClean="0"/>
              <a:t> web apps?  </a:t>
            </a:r>
          </a:p>
          <a:p>
            <a:endParaRPr lang="en-US" baseline="0" dirty="0" smtClean="0"/>
          </a:p>
          <a:p>
            <a:r>
              <a:rPr lang="en-US" baseline="0" dirty="0" smtClean="0"/>
              <a:t>How many always involve the business contact (not IT) in the risk assessment? </a:t>
            </a:r>
          </a:p>
          <a:p>
            <a:endParaRPr lang="en-US" baseline="0" dirty="0" smtClean="0"/>
          </a:p>
          <a:p>
            <a:r>
              <a:rPr lang="en-US" baseline="0" dirty="0" smtClean="0"/>
              <a:t>How many have been doing this for over five years?</a:t>
            </a:r>
          </a:p>
          <a:p>
            <a:endParaRPr lang="en-US" baseline="0" dirty="0" smtClean="0"/>
          </a:p>
          <a:p>
            <a:r>
              <a:rPr lang="en-US" baseline="0" dirty="0" smtClean="0"/>
              <a:t>This talk is aimed at </a:t>
            </a:r>
            <a:r>
              <a:rPr lang="en-US" baseline="0" smtClean="0"/>
              <a:t>beginners</a:t>
            </a:r>
            <a:r>
              <a:rPr lang="en-US" baseline="0" smtClean="0"/>
              <a:t>.    </a:t>
            </a:r>
            <a:endParaRPr lang="en-US" baseline="0" dirty="0" smtClean="0"/>
          </a:p>
          <a:p>
            <a:endParaRPr lang="en-US" baseline="0" dirty="0" smtClean="0"/>
          </a:p>
          <a:p>
            <a:r>
              <a:rPr lang="en-US" baseline="0" dirty="0" smtClean="0"/>
              <a:t>And how can you get your users and management to understand just what it is that they are risking when it comes to their web apps.</a:t>
            </a:r>
          </a:p>
          <a:p>
            <a:endParaRPr lang="en-US" baseline="0" dirty="0" smtClean="0"/>
          </a:p>
          <a:p>
            <a:r>
              <a:rPr lang="en-US" baseline="0" dirty="0" smtClean="0"/>
              <a:t>I’ll cover some techniques that have been successfully used by hundreds of companies in all industries and business sectors.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threat oriented (the risk that particular</a:t>
            </a:r>
            <a:r>
              <a:rPr lang="en-US" baseline="0" dirty="0" smtClean="0"/>
              <a:t> threats pose) </a:t>
            </a:r>
            <a:r>
              <a:rPr lang="en-US" dirty="0" smtClean="0"/>
              <a:t>or
asset-effect oriented (the risk that identified</a:t>
            </a:r>
            <a:r>
              <a:rPr lang="en-US" baseline="0" dirty="0" smtClean="0"/>
              <a:t> assets are compromised) </a:t>
            </a:r>
            <a:r>
              <a:rPr lang="en-US" dirty="0" smtClean="0"/>
              <a:t>or</a:t>
            </a:r>
          </a:p>
          <a:p>
            <a:r>
              <a:rPr lang="en-US" dirty="0" smtClean="0"/>
              <a:t> - this can also have the beneficial effect of requiring</a:t>
            </a:r>
            <a:r>
              <a:rPr lang="en-US" baseline="0" dirty="0" smtClean="0"/>
              <a:t> you to identify your valuable assets</a:t>
            </a:r>
            <a:r>
              <a:rPr lang="en-US" dirty="0" smtClean="0"/>
              <a:t>
vulnerability oriented (the risk that identified vulnerabilities</a:t>
            </a:r>
            <a:r>
              <a:rPr lang="en-US" baseline="0" dirty="0" smtClean="0"/>
              <a:t> could be harmfully exploited)</a:t>
            </a:r>
            <a:r>
              <a:rPr lang="en-US" dirty="0" smtClean="0"/>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What do you think</a:t>
            </a:r>
            <a:endParaRPr lang="en-US" sz="1200" kern="1200" dirty="0" smtClean="0">
              <a:solidFill>
                <a:schemeClr val="tx1"/>
              </a:solidFill>
              <a:latin typeface="+mn-lt"/>
              <a:ea typeface="+mn-ea"/>
              <a:cs typeface="+mn-cs"/>
            </a:endParaRPr>
          </a:p>
          <a:p>
            <a:pPr lvl="1"/>
            <a:endParaRPr lang="en-US" sz="1200" b="1" kern="1200" dirty="0" smtClean="0">
              <a:solidFill>
                <a:schemeClr val="tx1"/>
              </a:solidFill>
              <a:latin typeface="+mn-lt"/>
              <a:ea typeface="+mn-ea"/>
              <a:cs typeface="+mn-cs"/>
            </a:endParaRPr>
          </a:p>
          <a:p>
            <a:r>
              <a:rPr lang="en-US" dirty="0" smtClean="0"/>
              <a:t>I strongly recommend focusing on asset-effect if you don’t</a:t>
            </a:r>
            <a:r>
              <a:rPr lang="en-US" baseline="0" dirty="0" smtClean="0"/>
              <a:t> know where to start	</a:t>
            </a:r>
            <a:endParaRPr lang="en-US" dirty="0" smtClean="0"/>
          </a:p>
          <a:p>
            <a:endParaRPr lang="en-US" dirty="0" smtClean="0"/>
          </a:p>
          <a:p>
            <a:r>
              <a:rPr lang="en-US" dirty="0" smtClean="0"/>
              <a:t>level of detail – may depend on size of system or even size of organization</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Detecting</a:t>
            </a:r>
            <a:r>
              <a:rPr lang="en-US" baseline="0" dirty="0" smtClean="0"/>
              <a:t> a theme here?</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establish some terms that you</a:t>
            </a:r>
            <a:r>
              <a:rPr lang="en-US" baseline="0" dirty="0" smtClean="0"/>
              <a:t> and your users can understand, and you can agree on common definitions.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Accountants figured this out a long time ago. for the most part, IBIT, EBDIT, NPV, IRR, etc, are well enough defined that they don't lead to misunderstandings about their meanings. "Risk" and "vulnerability" have not (yet) achieved such clarity </a:t>
            </a:r>
            <a:endParaRPr lang="en-US" baseline="0" dirty="0" smtClean="0"/>
          </a:p>
          <a:p>
            <a:endParaRPr lang="en-US" baseline="0" dirty="0" smtClean="0"/>
          </a:p>
          <a:p>
            <a:r>
              <a:rPr lang="en-US" baseline="0" dirty="0" smtClean="0"/>
              <a:t>Just using the words “Threat”, “Vulnerability”, and especially “Risk” without defining them first is just asking for misunderstanding and a lack of effective communication.</a:t>
            </a:r>
          </a:p>
          <a:p>
            <a:endParaRPr lang="en-US" i="1" baseline="0" dirty="0" smtClean="0"/>
          </a:p>
          <a:p>
            <a:r>
              <a:rPr lang="en-US" i="1" baseline="0" dirty="0" smtClean="0"/>
              <a:t>(bullet points)</a:t>
            </a:r>
          </a:p>
          <a:p>
            <a:endParaRPr lang="en-US" i="0" baseline="0" dirty="0" smtClean="0"/>
          </a:p>
          <a:p>
            <a:r>
              <a:rPr lang="en-US" i="0" baseline="0" dirty="0" smtClean="0"/>
              <a:t>These three words mean three different things.</a:t>
            </a:r>
          </a:p>
        </p:txBody>
      </p:sp>
      <p:sp>
        <p:nvSpPr>
          <p:cNvPr id="4" name="Slide Number Placeholder 3"/>
          <p:cNvSpPr>
            <a:spLocks noGrp="1"/>
          </p:cNvSpPr>
          <p:nvPr>
            <p:ph type="sldNum" sz="quarter" idx="10"/>
          </p:nvPr>
        </p:nvSpPr>
        <p:spPr/>
        <p:txBody>
          <a:bodyPr/>
          <a:lstStyle/>
          <a:p>
            <a:fld id="{B362886D-8101-40E8-9C39-BFA3C5D0CEC7}"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As we go through the steps,</a:t>
            </a:r>
            <a:r>
              <a:rPr lang="en-US" i="0" baseline="0" dirty="0" smtClean="0"/>
              <a:t> let’s think of an example of a simple ecommerce system to sell widgets online.</a:t>
            </a:r>
          </a:p>
          <a:p>
            <a:endParaRPr lang="en-US" i="0" baseline="0" dirty="0" smtClean="0"/>
          </a:p>
          <a:p>
            <a:r>
              <a:rPr lang="en-US" i="0" baseline="0" dirty="0" smtClean="0"/>
              <a:t>We already sell widgets in our store, through the mail, and over the phone. </a:t>
            </a:r>
          </a:p>
          <a:p>
            <a:r>
              <a:rPr lang="en-US" i="0" baseline="0" dirty="0" smtClean="0"/>
              <a:t> What new risks might we encounter by selling online?</a:t>
            </a:r>
          </a:p>
          <a:p>
            <a:r>
              <a:rPr lang="en-US" i="0" baseline="0" dirty="0" smtClean="0"/>
              <a:t>And what are we going to do about them?</a:t>
            </a:r>
            <a:endParaRPr lang="en-US" i="0"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be deliberate or accidental.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 may call "threats" triggers, that's OK </a:t>
            </a:r>
          </a:p>
          <a:p>
            <a:endParaRPr lang="en-US" dirty="0" smtClean="0"/>
          </a:p>
          <a:p>
            <a:r>
              <a:rPr lang="en-US" dirty="0" smtClean="0"/>
              <a:t>This graphic</a:t>
            </a:r>
            <a:r>
              <a:rPr lang="en-US" baseline="0" dirty="0" smtClean="0"/>
              <a:t> shows a deliberate threat against the bank’s cash on hand, etc</a:t>
            </a:r>
            <a:endParaRPr lang="en-US" dirty="0" smtClean="0"/>
          </a:p>
          <a:p>
            <a:endParaRPr lang="en-US" dirty="0" smtClean="0"/>
          </a:p>
          <a:p>
            <a:r>
              <a:rPr lang="en-US" dirty="0" smtClean="0"/>
              <a:t>It is important not to overlook accidental attacks.  </a:t>
            </a:r>
          </a:p>
          <a:p>
            <a:endParaRPr lang="en-US" dirty="0" smtClean="0"/>
          </a:p>
          <a:p>
            <a:r>
              <a:rPr lang="en-US" dirty="0" smtClean="0"/>
              <a:t>They happen all the time – </a:t>
            </a:r>
          </a:p>
          <a:p>
            <a:endParaRPr lang="en-US" dirty="0" smtClean="0"/>
          </a:p>
          <a:p>
            <a:r>
              <a:rPr lang="en-US" dirty="0" smtClean="0"/>
              <a:t>people forget</a:t>
            </a:r>
            <a:r>
              <a:rPr lang="en-US" baseline="0" dirty="0" smtClean="0"/>
              <a:t> to log off, </a:t>
            </a:r>
          </a:p>
          <a:p>
            <a:endParaRPr lang="en-US" baseline="0" dirty="0" smtClean="0"/>
          </a:p>
          <a:p>
            <a:r>
              <a:rPr lang="en-US" baseline="0" dirty="0" smtClean="0"/>
              <a:t>they send confidential reports to the wrong printer, </a:t>
            </a:r>
          </a:p>
          <a:p>
            <a:endParaRPr lang="en-US" baseline="0" dirty="0" smtClean="0"/>
          </a:p>
          <a:p>
            <a:r>
              <a:rPr lang="en-US" baseline="0" dirty="0" smtClean="0"/>
              <a:t>they assign the wrong role level to a user.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Assess adversary </a:t>
            </a:r>
            <a:r>
              <a:rPr lang="en-US" b="1" dirty="0" smtClean="0"/>
              <a:t>capability</a:t>
            </a:r>
            <a:r>
              <a:rPr lang="en-US" dirty="0" smtClean="0"/>
              <a:t> (can they?)</a:t>
            </a:r>
          </a:p>
          <a:p>
            <a:r>
              <a:rPr lang="en-US" dirty="0" smtClean="0"/>
              <a:t>Assess adversary </a:t>
            </a:r>
            <a:r>
              <a:rPr lang="en-US" b="1" dirty="0" smtClean="0"/>
              <a:t>intent </a:t>
            </a:r>
            <a:r>
              <a:rPr lang="en-US" dirty="0" smtClean="0"/>
              <a:t>(often based on incentive,</a:t>
            </a:r>
            <a:r>
              <a:rPr lang="en-US" baseline="0" dirty="0" smtClean="0"/>
              <a:t> i.e., </a:t>
            </a:r>
            <a:r>
              <a:rPr lang="en-US" dirty="0" smtClean="0"/>
              <a:t>do they wan</a:t>
            </a:r>
            <a:r>
              <a:rPr lang="en-US" baseline="0" dirty="0" smtClean="0"/>
              <a:t>t to?)</a:t>
            </a:r>
          </a:p>
          <a:p>
            <a:r>
              <a:rPr lang="en-US" dirty="0" smtClean="0"/>
              <a:t>          could someone have something to gain? Does the system deal with cash?</a:t>
            </a:r>
          </a:p>
          <a:p>
            <a:r>
              <a:rPr lang="en-US" dirty="0" smtClean="0"/>
              <a:t>Assess adversary </a:t>
            </a:r>
            <a:r>
              <a:rPr lang="en-US" b="1" dirty="0" smtClean="0"/>
              <a:t>targeting</a:t>
            </a:r>
            <a:r>
              <a:rPr lang="en-US" dirty="0" smtClean="0"/>
              <a:t> (is it you?)</a:t>
            </a:r>
          </a:p>
          <a:p>
            <a:endParaRPr lang="en-US" dirty="0" smtClean="0"/>
          </a:p>
          <a:p>
            <a:r>
              <a:rPr lang="en-US" dirty="0" smtClean="0"/>
              <a:t>multiple threat sources can initiate a single threat event or any of multiple threat events. </a:t>
            </a:r>
          </a:p>
          <a:p>
            <a:endParaRPr lang="en-US" dirty="0" smtClean="0"/>
          </a:p>
          <a:p>
            <a:r>
              <a:rPr lang="en-US" dirty="0" smtClean="0"/>
              <a:t>to keep this manageable, the org can classify them by how an event affects one of an organization's concerns (Will it have a negative financial effect?  Will it effect reputation?  Will it compromise safety?</a:t>
            </a:r>
            <a:r>
              <a:rPr lang="en-US" baseline="0" dirty="0" smtClean="0"/>
              <a:t> etc</a:t>
            </a:r>
            <a:r>
              <a:rPr lang="en-US" dirty="0" smtClean="0"/>
              <a:t>). </a:t>
            </a:r>
          </a:p>
          <a:p>
            <a:endParaRPr lang="en-US" i="1" baseline="0" dirty="0" smtClean="0"/>
          </a:p>
          <a:p>
            <a:r>
              <a:rPr lang="en-US" baseline="0" dirty="0" smtClean="0"/>
              <a:t>? What do you think are adversarial sources for our ecommerce?</a:t>
            </a:r>
          </a:p>
          <a:p>
            <a:endParaRPr lang="en-US" dirty="0" smtClean="0"/>
          </a:p>
          <a:p>
            <a:r>
              <a:rPr lang="en-US" dirty="0" smtClean="0"/>
              <a:t>Adversarial threat events include</a:t>
            </a:r>
          </a:p>
          <a:p>
            <a:r>
              <a:rPr lang="en-US" dirty="0" smtClean="0"/>
              <a:t>?</a:t>
            </a:r>
          </a:p>
          <a:p>
            <a:pPr>
              <a:buFontTx/>
              <a:buChar char="-"/>
            </a:pPr>
            <a:r>
              <a:rPr lang="en-US" dirty="0" smtClean="0"/>
              <a:t>create attack tools</a:t>
            </a:r>
            <a:r>
              <a:rPr lang="en-US" baseline="0" dirty="0" smtClean="0"/>
              <a:t> or conduct an attack</a:t>
            </a:r>
          </a:p>
          <a:p>
            <a:pPr>
              <a:buFontTx/>
              <a:buChar char="-"/>
            </a:pPr>
            <a:r>
              <a:rPr lang="en-US" dirty="0" smtClean="0"/>
              <a:t>Deliver malicious capabilities. </a:t>
            </a:r>
          </a:p>
          <a:p>
            <a:r>
              <a:rPr lang="en-US" dirty="0" smtClean="0"/>
              <a:t>Non-adversarial threat events </a:t>
            </a:r>
          </a:p>
          <a:p>
            <a:r>
              <a:rPr lang="en-US" dirty="0" smtClean="0"/>
              <a:t>-----------------------------------------------------------------------------------------------</a:t>
            </a:r>
          </a:p>
          <a:p>
            <a:r>
              <a:rPr lang="en-US" dirty="0" smtClean="0"/>
              <a:t>If you were at </a:t>
            </a:r>
            <a:r>
              <a:rPr lang="en-US" dirty="0" err="1" smtClean="0"/>
              <a:t>DerbyCon</a:t>
            </a:r>
            <a:r>
              <a:rPr lang="en-US" dirty="0" smtClean="0"/>
              <a:t>, you saw some pretty involved threat modeling but</a:t>
            </a:r>
          </a:p>
          <a:p>
            <a:r>
              <a:rPr lang="en-US" dirty="0" smtClean="0"/>
              <a:t>(</a:t>
            </a:r>
            <a:r>
              <a:rPr lang="en-US" smtClean="0"/>
              <a:t>next slide)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how this is documented</a:t>
            </a:r>
            <a:r>
              <a:rPr lang="en-US" baseline="0" dirty="0" smtClean="0"/>
              <a:t> NIST style</a:t>
            </a:r>
          </a:p>
          <a:p>
            <a:r>
              <a:rPr lang="en-US" baseline="0" dirty="0" smtClean="0"/>
              <a:t>Simple.  Communicates at a glance.</a:t>
            </a:r>
          </a:p>
          <a:p>
            <a:endParaRPr lang="en-US" baseline="0" dirty="0" smtClean="0"/>
          </a:p>
          <a:p>
            <a:r>
              <a:rPr lang="en-US" baseline="0" dirty="0" smtClean="0"/>
              <a:t>If you haven’t done this before, try it a few times before buying a $500,000 software package</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For relevant non-adversarial threat sources: </a:t>
            </a:r>
          </a:p>
          <a:p>
            <a:pPr lvl="1"/>
            <a:r>
              <a:rPr lang="en-US" dirty="0" smtClean="0"/>
              <a:t>Assess the degree of effects from threat sources , from minor</a:t>
            </a:r>
            <a:r>
              <a:rPr lang="en-US" baseline="0" dirty="0" smtClean="0"/>
              <a:t> to horrible (use your </a:t>
            </a:r>
            <a:r>
              <a:rPr lang="en-US" baseline="0" dirty="0" err="1" smtClean="0"/>
              <a:t>org’s</a:t>
            </a:r>
            <a:r>
              <a:rPr lang="en-US" baseline="0" dirty="0" smtClean="0"/>
              <a:t> nomenclature)</a:t>
            </a:r>
          </a:p>
          <a:p>
            <a:pPr lvl="0"/>
            <a:r>
              <a:rPr lang="en-US" dirty="0" smtClean="0"/>
              <a:t>?</a:t>
            </a:r>
          </a:p>
          <a:p>
            <a:pPr lvl="0"/>
            <a:r>
              <a:rPr lang="en-US" dirty="0" smtClean="0"/>
              <a:t>Accidental: user or administrator </a:t>
            </a:r>
          </a:p>
          <a:p>
            <a:pPr lvl="1"/>
            <a:r>
              <a:rPr lang="en-US" dirty="0" smtClean="0"/>
              <a:t>Somebody leaves an confidential report at the coffee bar. </a:t>
            </a:r>
          </a:p>
          <a:p>
            <a:pPr lvl="1"/>
            <a:r>
              <a:rPr lang="en-US" dirty="0" smtClean="0"/>
              <a:t>Database</a:t>
            </a:r>
            <a:r>
              <a:rPr lang="en-US" baseline="0" dirty="0" smtClean="0"/>
              <a:t> not backed up properly</a:t>
            </a:r>
            <a:endParaRPr lang="en-US" dirty="0" smtClean="0"/>
          </a:p>
          <a:p>
            <a:pPr lvl="0"/>
            <a:r>
              <a:rPr lang="en-US" dirty="0" smtClean="0"/>
              <a:t>Structural: failure of equipment, environmental controls, or software </a:t>
            </a:r>
          </a:p>
          <a:p>
            <a:pPr lvl="1"/>
            <a:r>
              <a:rPr lang="en-US" dirty="0" smtClean="0"/>
              <a:t>The A/C goes out, or the roof leaks, or the "leap second" that caused so many servers to go crazy last summer. </a:t>
            </a:r>
          </a:p>
          <a:p>
            <a:pPr lvl="0"/>
            <a:r>
              <a:rPr lang="en-US" dirty="0" smtClean="0"/>
              <a:t>Environmental: storms, earthquakes, sunspots, loss of electrical supply </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write them down.  Again. Keep it Simple.  </a:t>
            </a:r>
          </a:p>
          <a:p>
            <a:endParaRPr lang="en-US" baseline="0" dirty="0" smtClean="0"/>
          </a:p>
          <a:p>
            <a:r>
              <a:rPr lang="en-US" baseline="0" dirty="0" smtClean="0"/>
              <a:t>One reason it is simple is because the purpose of the assessment is to support executive decision.</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a:t>
            </a:r>
            <a:r>
              <a:rPr lang="en-US" baseline="0" dirty="0" smtClean="0"/>
              <a:t> assume that just because a control is in place means it is not a vulnerability</a:t>
            </a:r>
          </a:p>
          <a:p>
            <a:endParaRPr lang="en-US" baseline="0" dirty="0" smtClean="0"/>
          </a:p>
          <a:p>
            <a:r>
              <a:rPr lang="en-US" baseline="0" dirty="0" smtClean="0"/>
              <a:t>You may end up needing multiple controls for a given vulnerability, as we will see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being</a:t>
            </a:r>
            <a:r>
              <a:rPr lang="en-US" baseline="0" dirty="0" smtClean="0"/>
              <a:t> able to communicate application risk to management and users is a tremendous risk in and of itself. </a:t>
            </a:r>
          </a:p>
          <a:p>
            <a:endParaRPr lang="en-US" baseline="0" dirty="0" smtClean="0"/>
          </a:p>
          <a:p>
            <a:r>
              <a:rPr lang="en-US" baseline="0" dirty="0" smtClean="0"/>
              <a:t>For example - </a:t>
            </a:r>
            <a:r>
              <a:rPr lang="en-US" dirty="0" smtClean="0"/>
              <a:t>The Challenger.  It’s not that “management didn’t listen” – management wanted the mission to succeed</a:t>
            </a:r>
            <a:r>
              <a:rPr lang="en-US" baseline="0" dirty="0" smtClean="0"/>
              <a:t> as much as anyone – but the engineers didn’t communicate the risk well enough.  Ed </a:t>
            </a:r>
            <a:r>
              <a:rPr lang="en-US" baseline="0" dirty="0" err="1" smtClean="0"/>
              <a:t>Tufte</a:t>
            </a:r>
            <a:r>
              <a:rPr lang="en-US" baseline="0" dirty="0" smtClean="0"/>
              <a:t> has an excellent analysis of this in one of his books.</a:t>
            </a:r>
          </a:p>
          <a:p>
            <a:endParaRPr lang="en-US" baseline="0" dirty="0" smtClean="0"/>
          </a:p>
          <a:p>
            <a:r>
              <a:rPr lang="en-US" baseline="0" dirty="0" smtClean="0"/>
              <a:t>The engineers were not able to put the risk in terms that management could clearly grasp within the amount of time that managers had </a:t>
            </a:r>
            <a:r>
              <a:rPr lang="en-US" baseline="0" dirty="0" err="1" smtClean="0"/>
              <a:t>alloted</a:t>
            </a:r>
            <a:r>
              <a:rPr lang="en-US" baseline="0" dirty="0" smtClean="0"/>
              <a:t> to make a decision.</a:t>
            </a:r>
          </a:p>
          <a:p>
            <a:endParaRPr lang="en-US" baseline="0" dirty="0" smtClean="0"/>
          </a:p>
          <a:p>
            <a:r>
              <a:rPr lang="en-US" dirty="0" smtClean="0"/>
              <a:t> Effective communication</a:t>
            </a:r>
            <a:r>
              <a:rPr lang="en-US" baseline="0" dirty="0" smtClean="0"/>
              <a:t> of Risk can help build in security.</a:t>
            </a:r>
          </a:p>
          <a:p>
            <a:endParaRPr lang="en-US" baseline="0" dirty="0" smtClean="0"/>
          </a:p>
          <a:p>
            <a:r>
              <a:rPr lang="en-US" baseline="0" dirty="0" smtClean="0"/>
              <a:t>You’ll be able to deploy your resources more effectively and efficiently</a:t>
            </a:r>
          </a:p>
          <a:p>
            <a:endParaRPr lang="en-US" baseline="0" dirty="0" smtClean="0"/>
          </a:p>
          <a:p>
            <a:r>
              <a:rPr lang="en-US" dirty="0" smtClean="0"/>
              <a:t>You’ll have a standard and consistent method and this means you can benchmark, track, and show that your efforts or working</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consequence</a:t>
            </a:r>
            <a:r>
              <a:rPr lang="en-US" baseline="0" dirty="0" smtClean="0"/>
              <a:t> of this definition is that you </a:t>
            </a:r>
          </a:p>
          <a:p>
            <a:endParaRPr lang="en-US" baseline="0" dirty="0" smtClean="0"/>
          </a:p>
          <a:p>
            <a:r>
              <a:rPr lang="en-US" baseline="0" dirty="0" smtClean="0"/>
              <a:t>don’t have to worry about threats against vulnerabilities that you don’t have, </a:t>
            </a:r>
          </a:p>
          <a:p>
            <a:endParaRPr lang="en-US" baseline="0" dirty="0" smtClean="0"/>
          </a:p>
          <a:p>
            <a:r>
              <a:rPr lang="en-US" baseline="0" dirty="0" smtClean="0"/>
              <a:t>Or vulnerabilities for which there is no  credible threat.</a:t>
            </a:r>
          </a:p>
          <a:p>
            <a:endParaRPr lang="en-US" baseline="0" dirty="0" smtClean="0"/>
          </a:p>
          <a:p>
            <a:r>
              <a:rPr lang="en-US" baseline="0" dirty="0" smtClean="0"/>
              <a:t>Seems obvious, but sometimes people get lost in the risk assessment process and forget.</a:t>
            </a:r>
          </a:p>
          <a:p>
            <a:endParaRPr lang="en-US" baseline="0" dirty="0" smtClean="0"/>
          </a:p>
          <a:p>
            <a:r>
              <a:rPr lang="en-US" baseline="0" dirty="0" smtClean="0"/>
              <a:t>Or they just follow some list of vulnerabilities generated by a tool or published on the internet.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given vulnerability</a:t>
            </a:r>
            <a:r>
              <a:rPr lang="en-US" baseline="0" dirty="0" smtClean="0"/>
              <a:t> can be exploited by multiple threats</a:t>
            </a:r>
          </a:p>
          <a:p>
            <a:r>
              <a:rPr lang="en-US" i="1" baseline="0" dirty="0" smtClean="0"/>
              <a:t>(diagram)</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given threat can</a:t>
            </a:r>
            <a:r>
              <a:rPr lang="en-US" baseline="0" dirty="0" smtClean="0"/>
              <a:t> exploit multiple vulnerabilities</a:t>
            </a:r>
          </a:p>
          <a:p>
            <a:r>
              <a:rPr lang="en-US" baseline="0" dirty="0" smtClean="0"/>
              <a:t>That same embezzler can take advantage of XSS, </a:t>
            </a:r>
            <a:r>
              <a:rPr lang="en-US" baseline="0" dirty="0" err="1" smtClean="0"/>
              <a:t>sql</a:t>
            </a:r>
            <a:r>
              <a:rPr lang="en-US" baseline="0" dirty="0" smtClean="0"/>
              <a:t> I, </a:t>
            </a:r>
            <a:r>
              <a:rPr lang="en-US" baseline="0" dirty="0" err="1" smtClean="0"/>
              <a:t>csrf</a:t>
            </a:r>
            <a:r>
              <a:rPr lang="en-US" baseline="0" dirty="0" smtClean="0"/>
              <a:t> vulnerabilities in your web app.</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Threat  - dog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Vuln</a:t>
            </a:r>
            <a:r>
              <a:rPr lang="en-US" baseline="0" dirty="0" smtClean="0"/>
              <a:t> – hole in fence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Effect – you get bit in leg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Likelihood – ? Has the dog bitten anyone before?  Can it fit through the hole?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Uncertainty – these are all uncertain</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long as there is a threat and an associated vulnerability, there could be an attack.</a:t>
            </a:r>
          </a:p>
          <a:p>
            <a:endParaRPr lang="en-US" dirty="0" smtClean="0"/>
          </a:p>
          <a:p>
            <a:r>
              <a:rPr lang="en-US" dirty="0" smtClean="0"/>
              <a:t>But also, at the same</a:t>
            </a:r>
            <a:r>
              <a:rPr lang="en-US" baseline="0" dirty="0" smtClean="0"/>
              <a:t> time, try not to get carried away about jet engines falling through your roof.  </a:t>
            </a:r>
          </a:p>
          <a:p>
            <a:r>
              <a:rPr lang="en-US" baseline="0" dirty="0" smtClean="0"/>
              <a:t>Use real world events as your guide.</a:t>
            </a:r>
          </a:p>
          <a:p>
            <a:endParaRPr lang="en-US" baseline="0" dirty="0" smtClean="0"/>
          </a:p>
          <a:p>
            <a:r>
              <a:rPr lang="en-US" baseline="0" dirty="0" smtClean="0"/>
              <a:t>For web apps, be sure you understand what the current security issues for web apps and browsers are</a:t>
            </a:r>
          </a:p>
          <a:p>
            <a:endParaRPr lang="en-US" baseline="0" dirty="0" smtClean="0"/>
          </a:p>
          <a:p>
            <a:r>
              <a:rPr lang="en-US" baseline="0" dirty="0" smtClean="0"/>
              <a:t>Motivation is one of the primary factors in determining what might actually happen, just as it is in this video clip.</a:t>
            </a:r>
          </a:p>
          <a:p>
            <a:endParaRPr lang="en-US" baseline="0" dirty="0" smtClean="0"/>
          </a:p>
          <a:p>
            <a:r>
              <a:rPr lang="en-US" baseline="0" dirty="0" smtClean="0"/>
              <a:t>There was a vulnerability in that fence, and the dog was motivated to execute a successful attack on it.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Effect on the business objectives that we</a:t>
            </a:r>
            <a:r>
              <a:rPr lang="en-US" baseline="0" dirty="0" smtClean="0"/>
              <a:t> defined earlier.</a:t>
            </a:r>
          </a:p>
          <a:p>
            <a:endParaRPr lang="en-US" baseline="0" dirty="0" smtClean="0"/>
          </a:p>
          <a:p>
            <a:r>
              <a:rPr lang="en-US" baseline="0" dirty="0" smtClean="0"/>
              <a:t>Good or Bad - We will focus on the Bad kind here</a:t>
            </a:r>
          </a:p>
          <a:p>
            <a:endParaRPr lang="en-US" baseline="0" dirty="0" smtClean="0"/>
          </a:p>
          <a:p>
            <a:r>
              <a:rPr lang="en-US" baseline="0" dirty="0" smtClean="0"/>
              <a:t>For web apps, usually affects information</a:t>
            </a:r>
          </a:p>
          <a:p>
            <a:endParaRPr lang="en-US" baseline="0" dirty="0" smtClean="0"/>
          </a:p>
          <a:p>
            <a:r>
              <a:rPr lang="en-US" baseline="0" dirty="0" smtClean="0"/>
              <a:t>Integrity – are the data right, can they be relied upon?</a:t>
            </a:r>
          </a:p>
          <a:p>
            <a:endParaRPr lang="en-US" baseline="0" dirty="0" smtClean="0"/>
          </a:p>
          <a:p>
            <a:r>
              <a:rPr lang="en-US" baseline="0" dirty="0" smtClean="0"/>
              <a:t>Confidentiality – </a:t>
            </a:r>
          </a:p>
          <a:p>
            <a:endParaRPr lang="en-US" baseline="0" dirty="0" smtClean="0"/>
          </a:p>
          <a:p>
            <a:r>
              <a:rPr lang="en-US" baseline="0" dirty="0" smtClean="0"/>
              <a:t>Availability – will the data be there when you need them?</a:t>
            </a:r>
          </a:p>
          <a:p>
            <a:endParaRPr lang="en-US" baseline="0" dirty="0" smtClean="0"/>
          </a:p>
          <a:p>
            <a:r>
              <a:rPr lang="en-US" baseline="0" dirty="0" smtClean="0"/>
              <a:t>There can be other affects, such as bad publicity; include them if they are material.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mn-ea"/>
                <a:cs typeface="+mn-cs"/>
              </a:rPr>
              <a:t>Likelihood:</a:t>
            </a:r>
            <a:r>
              <a:rPr lang="en-US" i="0" baseline="0" dirty="0" smtClean="0"/>
              <a:t>– not used </a:t>
            </a:r>
            <a:r>
              <a:rPr lang="en-US" dirty="0" smtClean="0"/>
              <a:t>in the strict or statistical sense of the term. risk assessors assign a score (or likelihood assessment) based on available evidence, experience, and expert judgment. </a:t>
            </a:r>
          </a:p>
          <a:p>
            <a:endParaRPr lang="en-US" dirty="0" smtClean="0"/>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what’s the likelihood the threat event will happen?</a:t>
            </a:r>
          </a:p>
          <a:p>
            <a:r>
              <a:rPr lang="en-US" sz="1200" kern="1200" baseline="0" dirty="0" smtClean="0">
                <a:solidFill>
                  <a:schemeClr val="tx1"/>
                </a:solidFill>
                <a:latin typeface="+mn-lt"/>
                <a:ea typeface="+mn-ea"/>
                <a:cs typeface="+mn-cs"/>
              </a:rPr>
              <a:t>Second, what’s the likelihood the threat event will cause harm?  You don’t have to worry about threat events for </a:t>
            </a:r>
            <a:r>
              <a:rPr lang="en-US" sz="1200" kern="1200" baseline="0" dirty="0" err="1" smtClean="0">
                <a:solidFill>
                  <a:schemeClr val="tx1"/>
                </a:solidFill>
                <a:latin typeface="+mn-lt"/>
                <a:ea typeface="+mn-ea"/>
                <a:cs typeface="+mn-cs"/>
              </a:rPr>
              <a:t>vulns</a:t>
            </a:r>
            <a:r>
              <a:rPr lang="en-US" sz="1200" kern="1200" baseline="0" dirty="0" smtClean="0">
                <a:solidFill>
                  <a:schemeClr val="tx1"/>
                </a:solidFill>
                <a:latin typeface="+mn-lt"/>
                <a:ea typeface="+mn-ea"/>
                <a:cs typeface="+mn-cs"/>
              </a:rPr>
              <a:t> you don’t have.</a:t>
            </a:r>
          </a:p>
          <a:p>
            <a:r>
              <a:rPr lang="en-US" sz="1200" kern="1200" baseline="0" dirty="0" smtClean="0">
                <a:solidFill>
                  <a:schemeClr val="tx1"/>
                </a:solidFill>
                <a:latin typeface="+mn-lt"/>
                <a:ea typeface="+mn-ea"/>
                <a:cs typeface="+mn-cs"/>
              </a:rPr>
              <a:t>Then, combine the two for overall likelihood.</a:t>
            </a:r>
          </a:p>
          <a:p>
            <a:endParaRPr lang="en-US" sz="1200" kern="1200" dirty="0" smtClean="0">
              <a:solidFill>
                <a:schemeClr val="tx1"/>
              </a:solidFill>
              <a:latin typeface="+mn-lt"/>
              <a:ea typeface="+mn-ea"/>
              <a:cs typeface="+mn-cs"/>
            </a:endParaRPr>
          </a:p>
          <a:p>
            <a:r>
              <a:rPr lang="en-US" dirty="0" smtClean="0"/>
              <a:t>? OWASP top ten can give you an idea of incidence of web app problems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We could review blogs, industry reports,</a:t>
            </a:r>
            <a:r>
              <a:rPr lang="en-US" sz="1200" kern="1200" baseline="0" dirty="0" smtClean="0">
                <a:solidFill>
                  <a:schemeClr val="tx1"/>
                </a:solidFill>
                <a:latin typeface="+mn-lt"/>
                <a:ea typeface="+mn-ea"/>
                <a:cs typeface="+mn-cs"/>
              </a:rPr>
              <a:t> etc</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Adversarial – likelihood</a:t>
            </a:r>
            <a:r>
              <a:rPr lang="en-US" sz="1200" kern="1200" baseline="0" dirty="0" smtClean="0">
                <a:solidFill>
                  <a:schemeClr val="tx1"/>
                </a:solidFill>
                <a:latin typeface="+mn-lt"/>
                <a:ea typeface="+mn-ea"/>
                <a:cs typeface="+mn-cs"/>
              </a:rPr>
              <a:t> of initiation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Historical data,</a:t>
            </a:r>
            <a:r>
              <a:rPr lang="en-US" sz="1200" kern="1200" baseline="0" dirty="0" smtClean="0">
                <a:solidFill>
                  <a:schemeClr val="tx1"/>
                </a:solidFill>
                <a:latin typeface="+mn-lt"/>
                <a:ea typeface="+mn-ea"/>
                <a:cs typeface="+mn-cs"/>
              </a:rPr>
              <a:t> monitoring logs, incident reports</a:t>
            </a:r>
            <a:endParaRPr lang="en-US" sz="1200" kern="1200" dirty="0" smtClean="0">
              <a:solidFill>
                <a:schemeClr val="tx1"/>
              </a:solidFill>
              <a:latin typeface="+mn-lt"/>
              <a:ea typeface="+mn-ea"/>
              <a:cs typeface="+mn-cs"/>
            </a:endParaRPr>
          </a:p>
          <a:p>
            <a:endParaRPr lang="en-US" dirty="0" smtClean="0"/>
          </a:p>
          <a:p>
            <a:r>
              <a:rPr lang="en-US" dirty="0" smtClean="0"/>
              <a:t>for non-adversarial – likelihood of </a:t>
            </a:r>
            <a:r>
              <a:rPr lang="en-US" smtClean="0"/>
              <a:t>occurance,</a:t>
            </a:r>
            <a:endParaRPr lang="en-US" dirty="0" smtClean="0"/>
          </a:p>
          <a:p>
            <a:r>
              <a:rPr lang="en-US" dirty="0" smtClean="0"/>
              <a:t>? Historical frequency of occurrence may be of greater use here</a:t>
            </a:r>
          </a:p>
        </p:txBody>
      </p:sp>
      <p:sp>
        <p:nvSpPr>
          <p:cNvPr id="4" name="Slide Number Placeholder 3"/>
          <p:cNvSpPr>
            <a:spLocks noGrp="1"/>
          </p:cNvSpPr>
          <p:nvPr>
            <p:ph type="sldNum" sz="quarter" idx="10"/>
          </p:nvPr>
        </p:nvSpPr>
        <p:spPr/>
        <p:txBody>
          <a:bodyPr/>
          <a:lstStyle/>
          <a:p>
            <a:fld id="{7B977EFD-CB17-4DFD-977B-62AD945C7AA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have to estimate effect and likelihood.  You start by asking</a:t>
            </a:r>
            <a:r>
              <a:rPr lang="en-US" baseline="0" dirty="0" smtClean="0"/>
              <a:t> questions.</a:t>
            </a:r>
            <a:endParaRPr lang="en-US" dirty="0" smtClean="0"/>
          </a:p>
          <a:p>
            <a:endParaRPr lang="en-US" dirty="0" smtClean="0"/>
          </a:p>
          <a:p>
            <a:r>
              <a:rPr lang="en-US" dirty="0" smtClean="0"/>
              <a:t>This is the most critical thing</a:t>
            </a:r>
            <a:r>
              <a:rPr lang="en-US" baseline="0" dirty="0" smtClean="0"/>
              <a:t> I will mention today – these questions, and others, have to make sense to the parties involved, and have to get to the real basis of how the application is used.</a:t>
            </a:r>
          </a:p>
          <a:p>
            <a:endParaRPr lang="en-US" baseline="0" dirty="0" smtClean="0"/>
          </a:p>
          <a:p>
            <a:r>
              <a:rPr lang="en-US" baseline="0" dirty="0" smtClean="0"/>
              <a:t>I’m going to read them because they are so important.</a:t>
            </a:r>
          </a:p>
          <a:p>
            <a:endParaRPr lang="en-US" baseline="0" dirty="0" smtClean="0"/>
          </a:p>
          <a:p>
            <a:r>
              <a:rPr lang="en-US" baseline="0" dirty="0" smtClean="0"/>
              <a:t>Personal gain – the motivation issue I mentioned before.  The “Willie Sutton” principle.</a:t>
            </a:r>
          </a:p>
          <a:p>
            <a:endParaRPr lang="en-US" baseline="0" dirty="0" smtClean="0"/>
          </a:p>
          <a:p>
            <a:r>
              <a:rPr lang="en-US" baseline="0" dirty="0" smtClean="0"/>
              <a:t>Can you discover the problem – this affects the effect and likelihood - things people can get away with may be more likely.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discuss</a:t>
            </a:r>
            <a:r>
              <a:rPr lang="en-US" baseline="0" dirty="0" smtClean="0"/>
              <a:t> these questions with the support staff AND the users, you’ll get a handle on what’s important and what needs to protected the most.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adverse impacts of each</a:t>
            </a:r>
            <a:r>
              <a:rPr lang="en-US" baseline="0" dirty="0" smtClean="0"/>
              <a:t> </a:t>
            </a:r>
            <a:r>
              <a:rPr lang="en-US" dirty="0" smtClean="0"/>
              <a:t>threat event/vulnerability</a:t>
            </a:r>
            <a:r>
              <a:rPr lang="en-US" baseline="0" dirty="0" smtClean="0"/>
              <a:t> combination</a:t>
            </a:r>
            <a:endParaRPr lang="en-US" dirty="0" smtClean="0"/>
          </a:p>
          <a:p>
            <a:r>
              <a:rPr lang="en-US" dirty="0" smtClean="0"/>
              <a:t>Harm to Operations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shipments disrupted,</a:t>
            </a:r>
            <a:r>
              <a:rPr lang="en-US" sz="1200" kern="1200" baseline="0" dirty="0" smtClean="0">
                <a:solidFill>
                  <a:schemeClr val="tx1"/>
                </a:solidFill>
                <a:latin typeface="+mn-lt"/>
                <a:ea typeface="+mn-ea"/>
                <a:cs typeface="+mn-cs"/>
              </a:rPr>
              <a:t> failure to meet contractual obligations</a:t>
            </a:r>
            <a:r>
              <a:rPr lang="en-US" dirty="0" smtClean="0"/>
              <a:t> , PCI DSS</a:t>
            </a:r>
          </a:p>
          <a:p>
            <a:r>
              <a:rPr lang="en-US" dirty="0" smtClean="0"/>
              <a:t>Harm to Assets </a:t>
            </a:r>
          </a:p>
          <a:p>
            <a:r>
              <a:rPr lang="en-US" sz="1200" kern="1200" dirty="0" smtClean="0">
                <a:solidFill>
                  <a:schemeClr val="tx1"/>
                </a:solidFill>
                <a:latin typeface="+mn-lt"/>
                <a:ea typeface="+mn-ea"/>
                <a:cs typeface="+mn-cs"/>
              </a:rPr>
              <a:t>       ? Loss</a:t>
            </a:r>
            <a:r>
              <a:rPr lang="en-US" sz="1200" kern="1200" baseline="0" dirty="0" smtClean="0">
                <a:solidFill>
                  <a:schemeClr val="tx1"/>
                </a:solidFill>
                <a:latin typeface="+mn-lt"/>
                <a:ea typeface="+mn-ea"/>
                <a:cs typeface="+mn-cs"/>
              </a:rPr>
              <a:t> of information or network</a:t>
            </a:r>
            <a:r>
              <a:rPr lang="en-US" dirty="0" smtClean="0"/>
              <a:t> </a:t>
            </a:r>
          </a:p>
          <a:p>
            <a:r>
              <a:rPr lang="en-US" dirty="0" smtClean="0"/>
              <a:t>Harm to Individuals </a:t>
            </a:r>
          </a:p>
          <a:p>
            <a:r>
              <a:rPr lang="en-US" sz="1200" kern="1200" dirty="0" smtClean="0">
                <a:solidFill>
                  <a:schemeClr val="tx1"/>
                </a:solidFill>
                <a:latin typeface="+mn-lt"/>
                <a:ea typeface="+mn-ea"/>
                <a:cs typeface="+mn-cs"/>
              </a:rPr>
              <a:t>       ? Identify theft</a:t>
            </a:r>
            <a:endParaRPr lang="en-US" dirty="0" smtClean="0"/>
          </a:p>
          <a:p>
            <a:r>
              <a:rPr lang="en-US" dirty="0" smtClean="0"/>
              <a:t>Harm to other organizations </a:t>
            </a:r>
          </a:p>
          <a:p>
            <a:r>
              <a:rPr lang="en-US" baseline="0" dirty="0" smtClean="0"/>
              <a:t>       ? Failure to meet obligations</a:t>
            </a:r>
          </a:p>
          <a:p>
            <a:r>
              <a:rPr lang="en-US" baseline="0" dirty="0" smtClean="0"/>
              <a:t>         damage to trust</a:t>
            </a:r>
          </a:p>
          <a:p>
            <a:r>
              <a:rPr lang="en-US" baseline="0" dirty="0" smtClean="0"/>
              <a:t>How bad could these be</a:t>
            </a:r>
          </a:p>
          <a:p>
            <a:r>
              <a:rPr lang="en-US" baseline="0" dirty="0" smtClean="0"/>
              <a:t>      ? In some cases, significant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 risk is not the same as</a:t>
            </a:r>
            <a:r>
              <a:rPr lang="en-US" baseline="0" dirty="0" smtClean="0"/>
              <a:t> project risk.  I won’t discuss project risk today; that’s the risk that a project itself might not be successful.  </a:t>
            </a:r>
          </a:p>
          <a:p>
            <a:endParaRPr lang="en-US" baseline="0" dirty="0" smtClean="0"/>
          </a:p>
          <a:p>
            <a:r>
              <a:rPr lang="en-US" baseline="0" dirty="0" smtClean="0"/>
              <a:t>Application risk is the risk that the application will not perform the desired business function, or that the application will perform an function detrimental to the business.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formula for your organization would have been determined back in the “frame risk” part.</a:t>
            </a:r>
          </a:p>
          <a:p>
            <a:endParaRPr lang="en-US" baseline="0" dirty="0" smtClean="0"/>
          </a:p>
          <a:p>
            <a:r>
              <a:rPr lang="en-US" baseline="0" dirty="0" smtClean="0"/>
              <a:t>You can start with the general definition and refine it as you mature.</a:t>
            </a:r>
          </a:p>
          <a:p>
            <a:endParaRPr lang="en-US" baseline="0" dirty="0" smtClean="0"/>
          </a:p>
          <a:p>
            <a:r>
              <a:rPr lang="en-US" dirty="0" smtClean="0"/>
              <a:t>Now we will define Risk.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Often the effect and/or the likelihood is also called "risk", which is probably the most common confusion I see.  Note that with this nomenclature, you don't "identify risks", you calculate risk: for instance, hi, med, or lo.  You </a:t>
            </a:r>
            <a:r>
              <a:rPr lang="en-US" i="1" dirty="0" smtClean="0"/>
              <a:t>identify</a:t>
            </a:r>
            <a:r>
              <a:rPr lang="en-US" i="1" u="sng" dirty="0" smtClean="0"/>
              <a:t> </a:t>
            </a:r>
            <a:r>
              <a:rPr lang="en-US" u="sng" dirty="0" smtClean="0"/>
              <a:t>threats</a:t>
            </a:r>
            <a:r>
              <a:rPr lang="en-US" dirty="0" smtClean="0"/>
              <a:t>  and</a:t>
            </a:r>
            <a:r>
              <a:rPr lang="en-US" u="sng" dirty="0" smtClean="0"/>
              <a:t> </a:t>
            </a:r>
            <a:r>
              <a:rPr lang="en-US" u="sng" dirty="0" err="1" smtClean="0"/>
              <a:t>vulnerabilties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Once</a:t>
            </a:r>
            <a:r>
              <a:rPr lang="en-US" i="0" baseline="0" dirty="0" smtClean="0"/>
              <a:t> you have your effects and probabilities estimated, you can plot them in a Risk chart.</a:t>
            </a:r>
          </a:p>
          <a:p>
            <a:endParaRPr lang="en-US" i="0" baseline="0" dirty="0" smtClean="0"/>
          </a:p>
          <a:p>
            <a:r>
              <a:rPr lang="en-US" i="0" baseline="0" dirty="0" smtClean="0"/>
              <a:t>These charts have their limitations, but they are very popular (this is a small section from a </a:t>
            </a:r>
            <a:r>
              <a:rPr lang="en-US" i="0" baseline="0" dirty="0" err="1" smtClean="0"/>
              <a:t>google</a:t>
            </a:r>
            <a:r>
              <a:rPr lang="en-US" i="0" baseline="0" dirty="0" smtClean="0"/>
              <a:t> result) and they are great for risk beginners.</a:t>
            </a:r>
          </a:p>
          <a:p>
            <a:endParaRPr lang="en-US" i="0" baseline="0" dirty="0" smtClean="0"/>
          </a:p>
          <a:p>
            <a:r>
              <a:rPr lang="en-US" i="0" baseline="0" dirty="0" smtClean="0"/>
              <a:t>How many people use these charts?  Has anyone stopped using them?</a:t>
            </a:r>
          </a:p>
          <a:p>
            <a:endParaRPr lang="en-US" i="0" baseline="0" dirty="0" smtClean="0"/>
          </a:p>
          <a:p>
            <a:r>
              <a:rPr lang="en-US" i="1" baseline="0" dirty="0" smtClean="0"/>
              <a:t>(Describe the chart)</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measurement of Risk in terms of how it can affect their business</a:t>
            </a:r>
          </a:p>
          <a:p>
            <a:endParaRPr lang="en-US" dirty="0" smtClean="0"/>
          </a:p>
          <a:p>
            <a:r>
              <a:rPr lang="en-US" dirty="0" smtClean="0"/>
              <a:t>What level of risk will they live with – that’s where you draw the line and work the items above that line</a:t>
            </a:r>
          </a:p>
          <a:p>
            <a:endParaRPr lang="en-US" dirty="0" smtClean="0"/>
          </a:p>
          <a:p>
            <a:r>
              <a:rPr lang="en-US" dirty="0" smtClean="0"/>
              <a:t>Document</a:t>
            </a:r>
            <a:r>
              <a:rPr lang="en-US" baseline="0" dirty="0" smtClean="0"/>
              <a:t> the items “below the line” also to make future reviews easier.  And Audits.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quiz: do threats increase risk? do vulnerabilities increase risk? no.
remember: it takes three to tango:
threats, by themselves, do not increase risk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vulnerabilities, by themselves, do not increase risk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threats that exploit vulnerabilities that have an effect increase risk. Unfortunately, there are usually a lot of those.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Although not</a:t>
            </a:r>
            <a:r>
              <a:rPr lang="en-US" baseline="0" dirty="0" smtClean="0"/>
              <a:t> part of the risk assessment step,</a:t>
            </a:r>
          </a:p>
          <a:p>
            <a:r>
              <a:rPr lang="en-US" baseline="0" dirty="0" smtClean="0"/>
              <a:t>We’ll talk about the output of the risk assessment.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 in mind</a:t>
            </a:r>
            <a:r>
              <a:rPr lang="en-US" baseline="0" dirty="0" smtClean="0"/>
              <a:t> the objective of the assessment as you perform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provide </a:t>
            </a:r>
            <a:r>
              <a:rPr lang="en-US" dirty="0" smtClean="0"/>
              <a:t>a consistent response to risk in accordance with the organizational risk frame</a:t>
            </a:r>
            <a:r>
              <a:rPr lang="en-US" baseline="0" dirty="0" smtClean="0"/>
              <a:t> that we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alternative courses of action for responding to risks determined during the risk assessment; </a:t>
            </a:r>
          </a:p>
          <a:p>
            <a:r>
              <a:rPr lang="en-US" dirty="0" smtClean="0"/>
              <a:t>accept, avoid, mitigate, share or transfer risk</a:t>
            </a:r>
          </a:p>
          <a:p>
            <a:endParaRPr lang="en-US" dirty="0" smtClean="0"/>
          </a:p>
          <a:p>
            <a:r>
              <a:rPr lang="en-US" dirty="0" smtClean="0"/>
              <a:t>Share or transfer risk  It is important to note that risk transfer reduces neither the likelihood of harmful events occurring nor the consequences in terms of harm to organizational operations and assets, individuals, or other organizations </a:t>
            </a:r>
          </a:p>
          <a:p>
            <a:endParaRPr lang="en-US" dirty="0" smtClean="0"/>
          </a:p>
          <a:p>
            <a:r>
              <a:rPr lang="en-US" dirty="0" smtClean="0"/>
              <a:t>Evaluating the alternative courses of action; </a:t>
            </a:r>
          </a:p>
          <a:p>
            <a:r>
              <a:rPr lang="en-US" dirty="0" smtClean="0"/>
              <a:t>Decide on the appropriate courses of action consistent with organizational risk tolerance; </a:t>
            </a:r>
          </a:p>
          <a:p>
            <a:r>
              <a:rPr lang="en-US" dirty="0" smtClean="0"/>
              <a:t>Implementing risk responses based on selected courses of action. </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decide to implement mitigating controls, you must assign</a:t>
            </a:r>
            <a:r>
              <a:rPr lang="en-US" baseline="0" dirty="0" smtClean="0"/>
              <a:t> responsibility.  If no one is accountable, the control is almost certain to fail when needed.</a:t>
            </a:r>
          </a:p>
          <a:p>
            <a:endParaRPr lang="en-US" baseline="0" dirty="0" smtClean="0"/>
          </a:p>
          <a:p>
            <a:r>
              <a:rPr lang="en-US" baseline="0" dirty="0" smtClean="0"/>
              <a:t>Controls should also have a way to be tested for efficacy, and tested periodically.  Untested controls have a way of failing when you need them.</a:t>
            </a:r>
            <a:endParaRPr lang="en-US" dirty="0" smtClean="0"/>
          </a:p>
          <a:p>
            <a:endParaRPr lang="en-US" dirty="0" smtClean="0"/>
          </a:p>
          <a:p>
            <a:r>
              <a:rPr lang="en-US" dirty="0" smtClean="0"/>
              <a:t>Identify changes which affect risk levels. </a:t>
            </a:r>
          </a:p>
          <a:p>
            <a:r>
              <a:rPr lang="en-US" dirty="0" smtClean="0"/>
              <a:t>Verify compliance with organizational missions/business functions, federal legislation, directives, regulations, policies, standards, etc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Mgmt must agree to the risks,</a:t>
            </a:r>
            <a:r>
              <a:rPr lang="en-US" baseline="0" dirty="0" smtClean="0"/>
              <a:t> responses, and ongoing responsibilities.</a:t>
            </a:r>
            <a:endParaRPr lang="en-US" dirty="0" smtClean="0"/>
          </a:p>
          <a:p>
            <a:endParaRPr lang="en-US" dirty="0" smtClean="0"/>
          </a:p>
          <a:p>
            <a:r>
              <a:rPr lang="en-US" dirty="0" smtClean="0"/>
              <a:t>Otherwise you won’t have much to show</a:t>
            </a:r>
            <a:r>
              <a:rPr lang="en-US" baseline="0" dirty="0" smtClean="0"/>
              <a:t> for your efforts</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a:t>
            </a:r>
            <a:r>
              <a:rPr lang="en-US" baseline="0" dirty="0" smtClean="0"/>
              <a:t> In order to lower risk – </a:t>
            </a:r>
          </a:p>
          <a:p>
            <a:endParaRPr lang="en-US" baseline="0" dirty="0" smtClean="0"/>
          </a:p>
          <a:p>
            <a:r>
              <a:rPr lang="en-US" baseline="0" dirty="0" smtClean="0"/>
              <a:t>(3) If no one is responsible for a control, it won’t happen.  If it’s not tested, it may fail when needed.</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39</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Communicate </a:t>
            </a:r>
            <a:r>
              <a:rPr lang="en-US" dirty="0" err="1" smtClean="0"/>
              <a:t>ra</a:t>
            </a:r>
            <a:r>
              <a:rPr lang="en-US" dirty="0" smtClean="0"/>
              <a:t> results with your now well-documented</a:t>
            </a:r>
            <a:r>
              <a:rPr lang="en-US" baseline="0" dirty="0" smtClean="0"/>
              <a:t> assessment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NIST risk management</a:t>
            </a:r>
          </a:p>
          <a:p>
            <a:r>
              <a:rPr lang="en-US" dirty="0" smtClean="0"/>
              <a:t>A four part process</a:t>
            </a:r>
          </a:p>
          <a:p>
            <a:endParaRPr lang="en-US" dirty="0" smtClean="0"/>
          </a:p>
          <a:p>
            <a:r>
              <a:rPr lang="en-US" dirty="0" smtClean="0"/>
              <a:t>Framing risk is important – it defines how does your organization handle risk</a:t>
            </a:r>
          </a:p>
          <a:p>
            <a:r>
              <a:rPr lang="en-US" dirty="0" smtClean="0"/>
              <a:t>Shameless plug for High</a:t>
            </a:r>
            <a:r>
              <a:rPr lang="en-US" baseline="0" dirty="0" smtClean="0"/>
              <a:t> Risk of Low Risk applications</a:t>
            </a:r>
            <a:endParaRPr lang="en-US" dirty="0" smtClean="0"/>
          </a:p>
          <a:p>
            <a:r>
              <a:rPr lang="en-US" dirty="0" smtClean="0"/>
              <a:t>But</a:t>
            </a:r>
            <a:r>
              <a:rPr lang="en-US" baseline="0" dirty="0" smtClean="0"/>
              <a:t> we won’t focus on that today</a:t>
            </a:r>
          </a:p>
          <a:p>
            <a:r>
              <a:rPr lang="en-US" baseline="0" dirty="0" smtClean="0"/>
              <a:t>It’s usually set for you by your mgmt</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 your risk assessment –</a:t>
            </a:r>
            <a:r>
              <a:rPr lang="en-US" baseline="0" dirty="0" smtClean="0"/>
              <a:t> the whole process </a:t>
            </a:r>
          </a:p>
          <a:p>
            <a:endParaRPr lang="en-US" baseline="0" dirty="0" smtClean="0"/>
          </a:p>
          <a:p>
            <a:r>
              <a:rPr lang="en-US" baseline="0" dirty="0" smtClean="0"/>
              <a:t>From identifying the business objective</a:t>
            </a:r>
          </a:p>
          <a:p>
            <a:endParaRPr lang="en-US" baseline="0" dirty="0" smtClean="0"/>
          </a:p>
          <a:p>
            <a:r>
              <a:rPr lang="en-US" baseline="0" dirty="0" smtClean="0"/>
              <a:t>through how effect and likelihood were determined</a:t>
            </a:r>
          </a:p>
          <a:p>
            <a:endParaRPr lang="en-US" baseline="0" dirty="0" smtClean="0"/>
          </a:p>
          <a:p>
            <a:r>
              <a:rPr lang="en-US" baseline="0" dirty="0" smtClean="0"/>
              <a:t>To controls, their responsibility and test procedures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like to use a mind mapping</a:t>
            </a:r>
            <a:r>
              <a:rPr lang="en-US" baseline="0" dirty="0" smtClean="0"/>
              <a:t> tool for gathering the information</a:t>
            </a:r>
          </a:p>
          <a:p>
            <a:endParaRPr lang="en-US" baseline="0" dirty="0" smtClean="0"/>
          </a:p>
          <a:p>
            <a:r>
              <a:rPr lang="en-US" baseline="0" dirty="0" smtClean="0"/>
              <a:t>Makes it easy to build hierarchies as the info comes in</a:t>
            </a:r>
          </a:p>
          <a:p>
            <a:endParaRPr lang="en-US" baseline="0" dirty="0" smtClean="0"/>
          </a:p>
          <a:p>
            <a:r>
              <a:rPr lang="en-US" baseline="0" dirty="0" smtClean="0"/>
              <a:t>Then flatten out the info for management</a:t>
            </a:r>
          </a:p>
          <a:p>
            <a:endParaRPr lang="en-US" baseline="0" dirty="0" smtClean="0"/>
          </a:p>
          <a:p>
            <a:r>
              <a:rPr lang="en-US" baseline="0" dirty="0" smtClean="0"/>
              <a:t>Management usually doesn’t like hierarchies for anything other than the org chart.  They really like it for the org chart, though.</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one that is fairly</a:t>
            </a:r>
            <a:r>
              <a:rPr lang="en-US" baseline="0" dirty="0" smtClean="0"/>
              <a:t> new to me</a:t>
            </a:r>
          </a:p>
          <a:p>
            <a:endParaRPr lang="en-US" baseline="0" dirty="0" smtClean="0"/>
          </a:p>
          <a:p>
            <a:r>
              <a:rPr lang="en-US" baseline="0" dirty="0" smtClean="0"/>
              <a:t>Shows hierarchy.  Good if you already use </a:t>
            </a:r>
            <a:r>
              <a:rPr lang="en-US" baseline="0" dirty="0" err="1" smtClean="0"/>
              <a:t>ishikawas</a:t>
            </a:r>
            <a:r>
              <a:rPr lang="en-US" baseline="0" dirty="0" smtClean="0"/>
              <a:t> in your company.</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you can work your way up to</a:t>
            </a:r>
          </a:p>
          <a:p>
            <a:endParaRPr lang="en-US" dirty="0" smtClean="0"/>
          </a:p>
          <a:p>
            <a:r>
              <a:rPr lang="en-US" dirty="0" smtClean="0"/>
              <a:t>I consider this is a rather advanced tool.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careful documentation of the process pays off.  A year</a:t>
            </a:r>
            <a:r>
              <a:rPr lang="en-US" baseline="0" dirty="0" smtClean="0"/>
              <a:t> or two from now, the next review and update can simply pick up the previous assessment and update it.</a:t>
            </a:r>
          </a:p>
          <a:p>
            <a:r>
              <a:rPr lang="en-US" baseline="0" dirty="0" smtClean="0"/>
              <a:t>This saves a tremendous amount of time.</a:t>
            </a:r>
            <a:endParaRPr lang="en-US" dirty="0" smtClean="0"/>
          </a:p>
          <a:p>
            <a:endParaRPr lang="en-US" dirty="0" smtClean="0"/>
          </a:p>
          <a:p>
            <a:r>
              <a:rPr lang="en-US" dirty="0" smtClean="0"/>
              <a:t>It’s best if you have ongoing monitoring of risk factors that contribute to changes in risk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monitor the status of external threats.</a:t>
            </a:r>
          </a:p>
          <a:p>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onitor new vulnerabilities</a:t>
            </a:r>
            <a:r>
              <a:rPr lang="en-US" sz="1200" kern="1200" baseline="0" dirty="0" smtClean="0">
                <a:solidFill>
                  <a:schemeClr val="tx1"/>
                </a:solidFill>
                <a:latin typeface="+mn-lt"/>
                <a:ea typeface="+mn-ea"/>
                <a:cs typeface="+mn-cs"/>
              </a:rPr>
              <a:t> discovered.</a:t>
            </a:r>
            <a:endParaRPr lang="en-US" sz="1200" kern="1200" dirty="0" smtClean="0">
              <a:solidFill>
                <a:schemeClr val="tx1"/>
              </a:solidFill>
              <a:latin typeface="+mn-lt"/>
              <a:ea typeface="+mn-ea"/>
              <a:cs typeface="+mn-cs"/>
            </a:endParaRPr>
          </a:p>
          <a:p>
            <a:r>
              <a:rPr lang="en-US" dirty="0" smtClean="0"/>
              <a:t>Update existing assessment</a:t>
            </a:r>
            <a:r>
              <a:rPr lang="en-US" baseline="0" dirty="0" smtClean="0"/>
              <a:t> </a:t>
            </a:r>
            <a:r>
              <a:rPr lang="en-US" dirty="0" smtClean="0"/>
              <a:t>using the results from monitoring of risk factors.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Steps 2 and 3 will</a:t>
            </a:r>
            <a:r>
              <a:rPr lang="en-US" baseline="0" dirty="0" smtClean="0"/>
              <a:t> often be worked together and go back and forth as you work through your questions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What</a:t>
            </a:r>
            <a:r>
              <a:rPr lang="en-US" baseline="0" dirty="0" smtClean="0"/>
              <a:t> are you going to do with this information?</a:t>
            </a:r>
          </a:p>
          <a:p>
            <a:endParaRPr lang="en-US" baseline="0" dirty="0" smtClean="0"/>
          </a:p>
          <a:p>
            <a:r>
              <a:rPr lang="en-US" baseline="0" dirty="0" smtClean="0"/>
              <a:t>First, it’s best to do a risk assessment before beginning work.  </a:t>
            </a:r>
          </a:p>
          <a:p>
            <a:endParaRPr lang="en-US" baseline="0" smtClean="0"/>
          </a:p>
          <a:p>
            <a:r>
              <a:rPr lang="en-US" baseline="0" smtClean="0"/>
              <a:t>Helps avoid finger-pointing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al</a:t>
            </a:r>
            <a:r>
              <a:rPr lang="en-US" baseline="0" dirty="0" smtClean="0"/>
              <a:t>l have limited resources</a:t>
            </a:r>
          </a:p>
          <a:p>
            <a:pPr marL="228600" indent="-228600">
              <a:buNone/>
            </a:pPr>
            <a:endParaRPr lang="en-US" baseline="0" dirty="0" smtClean="0"/>
          </a:p>
          <a:p>
            <a:pPr marL="228600" indent="-228600">
              <a:buNone/>
            </a:pPr>
            <a:r>
              <a:rPr lang="en-US" baseline="0" dirty="0" smtClean="0"/>
              <a:t>Rank your applications so you know where to start</a:t>
            </a:r>
          </a:p>
          <a:p>
            <a:pPr marL="228600" indent="-228600">
              <a:buNone/>
            </a:pPr>
            <a:endParaRPr lang="en-US" baseline="0" dirty="0" smtClean="0"/>
          </a:p>
          <a:p>
            <a:pPr marL="228600" indent="-228600">
              <a:buNone/>
            </a:pPr>
            <a:r>
              <a:rPr lang="en-US" baseline="0" dirty="0" smtClean="0"/>
              <a:t>Maximize benefits – minimize costs – managers like to hear that</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a standard, consistent method will allow you to establish benchmarks and metrics</a:t>
            </a:r>
          </a:p>
          <a:p>
            <a:r>
              <a:rPr lang="en-US" baseline="0" dirty="0" smtClean="0"/>
              <a:t>over time</a:t>
            </a:r>
          </a:p>
          <a:p>
            <a:endParaRPr lang="en-US" baseline="0" dirty="0" smtClean="0"/>
          </a:p>
          <a:p>
            <a:r>
              <a:rPr lang="en-US" baseline="0" dirty="0" smtClean="0"/>
              <a:t>Managers like </a:t>
            </a:r>
            <a:r>
              <a:rPr lang="en-US" baseline="0" smtClean="0"/>
              <a:t>this also</a:t>
            </a:r>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49</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Avoid “Dog Show Quality”</a:t>
            </a:r>
            <a:endParaRPr lang="en-US" baseline="0" dirty="0" smtClean="0"/>
          </a:p>
          <a:p>
            <a:endParaRPr lang="en-US" baseline="0" dirty="0" smtClean="0"/>
          </a:p>
          <a:p>
            <a:r>
              <a:rPr lang="en-US" baseline="0" dirty="0" smtClean="0"/>
              <a:t>Compliance is not Security</a:t>
            </a:r>
          </a:p>
        </p:txBody>
      </p:sp>
      <p:sp>
        <p:nvSpPr>
          <p:cNvPr id="4" name="Slide Number Placeholder 3"/>
          <p:cNvSpPr>
            <a:spLocks noGrp="1"/>
          </p:cNvSpPr>
          <p:nvPr>
            <p:ph type="sldNum" sz="quarter" idx="10"/>
          </p:nvPr>
        </p:nvSpPr>
        <p:spPr/>
        <p:txBody>
          <a:bodyPr/>
          <a:lstStyle/>
          <a:p>
            <a:fld id="{B362886D-8101-40E8-9C39-BFA3C5D0CEC7}" type="slidenum">
              <a:rPr lang="en-US" smtClean="0"/>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Pretty straightforward, eh?</a:t>
            </a:r>
            <a:endParaRPr lang="en-US" i="1" dirty="0" smtClean="0"/>
          </a:p>
          <a:p>
            <a:endParaRPr lang="en-US" dirty="0" smtClean="0"/>
          </a:p>
          <a:p>
            <a:r>
              <a:rPr lang="en-US" dirty="0" smtClean="0"/>
              <a:t>Cautionary notes </a:t>
            </a:r>
          </a:p>
          <a:p>
            <a:r>
              <a:rPr lang="en-US" dirty="0" smtClean="0"/>
              <a:t>- Risk assessments are often not precise instruments of measure (uncertainty)</a:t>
            </a:r>
          </a:p>
          <a:p>
            <a:pPr>
              <a:buFontTx/>
              <a:buChar char="-"/>
            </a:pPr>
            <a:r>
              <a:rPr lang="en-US" dirty="0" smtClean="0"/>
              <a:t>Risk assessments should not be overworked </a:t>
            </a:r>
          </a:p>
          <a:p>
            <a:pPr>
              <a:buFontTx/>
              <a:buChar char="-"/>
            </a:pPr>
            <a:r>
              <a:rPr lang="en-US" dirty="0" smtClean="0"/>
              <a:t>By this I mean keep your assessment broader rather</a:t>
            </a:r>
            <a:r>
              <a:rPr lang="en-US" baseline="0" dirty="0" smtClean="0"/>
              <a:t> than deeper.  Take off </a:t>
            </a:r>
            <a:r>
              <a:rPr lang="en-US" baseline="0" smtClean="0"/>
              <a:t>the blinders.</a:t>
            </a:r>
            <a:endParaRPr lang="en-US" smtClean="0"/>
          </a:p>
          <a:p>
            <a:pPr>
              <a:buFontTx/>
              <a:buChar char="-"/>
            </a:pPr>
            <a:endParaRPr lang="en-US" dirty="0" smtClean="0"/>
          </a:p>
          <a:p>
            <a:pPr>
              <a:buFontTx/>
              <a:buChar char="-"/>
            </a:pPr>
            <a:r>
              <a:rPr lang="en-US" dirty="0" smtClean="0"/>
              <a:t>The first step is important – proper planning prevents poor performance</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Multiple threat sources and vulnerabilities  can lead to a given threat event.  This is why defense in depth – multiple controls against a given threat event or a given vulnerability or a given asset – is a good idea if the potential harm is high</a:t>
            </a:r>
          </a:p>
          <a:p>
            <a:endParaRPr lang="en-US" baseline="0" dirty="0" smtClean="0"/>
          </a:p>
          <a:p>
            <a:r>
              <a:rPr lang="en-US" baseline="0" dirty="0" smtClean="0"/>
              <a:t>And remember accountability </a:t>
            </a:r>
            <a:r>
              <a:rPr lang="en-US" baseline="0" smtClean="0"/>
              <a:t>is crucial</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NIST, and other risk management frameworks, </a:t>
            </a:r>
          </a:p>
          <a:p>
            <a:r>
              <a:rPr lang="en-US" baseline="0" dirty="0" smtClean="0"/>
              <a:t>allow you to develop a repeatable, documentable process for assessing risk and responding to it appropriately.</a:t>
            </a:r>
          </a:p>
          <a:p>
            <a:endParaRPr lang="en-US" baseline="0" dirty="0" smtClean="0"/>
          </a:p>
          <a:p>
            <a:r>
              <a:rPr lang="en-US" baseline="0" dirty="0" smtClean="0"/>
              <a:t>The process fits *your* organization.</a:t>
            </a:r>
          </a:p>
          <a:p>
            <a:r>
              <a:rPr lang="en-US" baseline="0" dirty="0" smtClean="0"/>
              <a:t>You can plan actions to avoid problems.</a:t>
            </a:r>
          </a:p>
          <a:p>
            <a:r>
              <a:rPr lang="en-US" baseline="0" dirty="0" smtClean="0"/>
              <a:t>You avoid a “compliance </a:t>
            </a:r>
            <a:r>
              <a:rPr lang="en-US" baseline="0" dirty="0" err="1" smtClean="0"/>
              <a:t>checkoff</a:t>
            </a:r>
            <a:r>
              <a:rPr lang="en-US" baseline="0" dirty="0" smtClean="0"/>
              <a:t>” mentality that doesn’t really improve security.</a:t>
            </a:r>
          </a:p>
          <a:p>
            <a:r>
              <a:rPr lang="en-US" baseline="0" dirty="0" smtClean="0"/>
              <a:t>You avoid reinventing the wheel. </a:t>
            </a:r>
          </a:p>
          <a:p>
            <a:r>
              <a:rPr lang="en-US" baseline="0" dirty="0" smtClean="0"/>
              <a:t>You establish consistency.</a:t>
            </a:r>
          </a:p>
          <a:p>
            <a:r>
              <a:rPr lang="en-US" baseline="0" dirty="0" smtClean="0"/>
              <a:t>You can establish benchmarks and metrics around risk</a:t>
            </a:r>
          </a:p>
          <a:p>
            <a:r>
              <a:rPr lang="en-US" baseline="0" dirty="0" smtClean="0"/>
              <a:t>You become more efficient.</a:t>
            </a:r>
          </a:p>
          <a:p>
            <a:r>
              <a:rPr lang="en-US" baseline="0" dirty="0" smtClean="0"/>
              <a:t>And not least, You raise security awareness in your organization.</a:t>
            </a:r>
          </a:p>
          <a:p>
            <a:endParaRPr lang="en-US" baseline="0" dirty="0" smtClean="0"/>
          </a:p>
          <a:p>
            <a:r>
              <a:rPr lang="en-US" baseline="0" dirty="0" smtClean="0"/>
              <a:t>? Any reason not to?</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your</a:t>
            </a:r>
            <a:r>
              <a:rPr lang="en-US" baseline="0" dirty="0" smtClean="0"/>
              <a:t> management and users can.</a:t>
            </a:r>
          </a:p>
          <a:p>
            <a:endParaRPr lang="en-US" baseline="0" dirty="0" smtClean="0"/>
          </a:p>
          <a:p>
            <a:r>
              <a:rPr lang="en-US" dirty="0" smtClean="0"/>
              <a:t>So let’s start by talking about things that everyone can</a:t>
            </a:r>
            <a:r>
              <a:rPr lang="en-US" baseline="0" dirty="0" smtClean="0"/>
              <a:t> understand</a:t>
            </a:r>
          </a:p>
          <a:p>
            <a:endParaRPr lang="en-US" baseline="0" dirty="0" smtClean="0"/>
          </a:p>
          <a:p>
            <a:r>
              <a:rPr lang="en-US" baseline="0" dirty="0" smtClean="0"/>
              <a:t>(</a:t>
            </a:r>
            <a:r>
              <a:rPr lang="en-US" i="1" baseline="0" dirty="0" smtClean="0"/>
              <a:t>bullet points)</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not my methodology. This is not "Conrad's" way. I didn't create any of the stuff in this talk. But it's just like Algebra. Somebody else thought it up, and it just works. I've just seen it work over and over.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Just like your algebra teacher, I'm here to show you what can help solve some of your security communication problems. It's not the only way, but if what you're doing now isn't working, give it a try. </a:t>
            </a:r>
          </a:p>
          <a:p>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Important to remember that this process is not an audit. </a:t>
            </a:r>
          </a:p>
          <a:p>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Purpose – </a:t>
            </a:r>
          </a:p>
          <a:p>
            <a:r>
              <a:rPr lang="en-US" i="0" baseline="0" dirty="0" smtClean="0"/>
              <a:t>Risk assessments address potential harm</a:t>
            </a:r>
          </a:p>
          <a:p>
            <a:r>
              <a:rPr lang="en-US" i="0" baseline="0" dirty="0" smtClean="0"/>
              <a:t>what decisions will the </a:t>
            </a:r>
            <a:r>
              <a:rPr lang="en-US" i="0" baseline="0" dirty="0" err="1" smtClean="0"/>
              <a:t>ra</a:t>
            </a:r>
            <a:r>
              <a:rPr lang="en-US" i="0" baseline="0" dirty="0" smtClean="0"/>
              <a:t> support?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Usually supports decisions on risk mitigations, but could also affect decisions about disaster recovery and business continuity </a:t>
            </a:r>
          </a:p>
          <a:p>
            <a:endParaRPr lang="en-US" sz="1200" i="1" kern="1200" dirty="0" smtClean="0">
              <a:solidFill>
                <a:schemeClr val="tx1"/>
              </a:solidFill>
              <a:latin typeface="+mn-lt"/>
              <a:ea typeface="+mn-ea"/>
              <a:cs typeface="+mn-cs"/>
            </a:endParaRPr>
          </a:p>
          <a:p>
            <a:endParaRPr lang="en-US" dirty="0" smtClean="0"/>
          </a:p>
          <a:p>
            <a:r>
              <a:rPr lang="en-US" dirty="0" smtClean="0"/>
              <a:t>Scope – be very sure you</a:t>
            </a:r>
            <a:r>
              <a:rPr lang="en-US" baseline="0" dirty="0" smtClean="0"/>
              <a:t> don’t bite off more than you can chew.  Start small, if you haven’t done these before.</a:t>
            </a:r>
            <a:endParaRPr lang="en-US" dirty="0" smtClean="0"/>
          </a:p>
          <a:p>
            <a:endParaRPr lang="en-US" sz="1200" kern="1200" dirty="0" smtClean="0">
              <a:solidFill>
                <a:schemeClr val="tx1"/>
              </a:solidFill>
              <a:latin typeface="+mn-lt"/>
              <a:ea typeface="+mn-ea"/>
              <a:cs typeface="+mn-cs"/>
            </a:endParaRPr>
          </a:p>
          <a:p>
            <a:r>
              <a:rPr lang="en-US" dirty="0" smtClean="0"/>
              <a:t>Stated definition</a:t>
            </a:r>
            <a:r>
              <a:rPr lang="en-US" baseline="0" dirty="0" smtClean="0"/>
              <a:t> must be aligned with a business objective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starting here, instead of jumping </a:t>
            </a:r>
            <a:r>
              <a:rPr lang="en-US" dirty="0" err="1" smtClean="0"/>
              <a:t>rignt</a:t>
            </a:r>
            <a:r>
              <a:rPr lang="en-US" dirty="0" smtClean="0"/>
              <a:t> into threats and vulnerabilities, you'll focus on what actually needs to be protected and end up missing fewer threats and vulnerabilities.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Repeat: otherwise you will not be able to gain credibility</a:t>
            </a:r>
          </a:p>
          <a:p>
            <a:endParaRPr lang="en-US" dirty="0" smtClean="0"/>
          </a:p>
          <a:p>
            <a:endParaRPr lang="en-US" sz="1200" i="1" kern="1200" dirty="0" smtClean="0">
              <a:solidFill>
                <a:schemeClr val="tx1"/>
              </a:solidFill>
              <a:latin typeface="+mn-lt"/>
              <a:ea typeface="+mn-ea"/>
              <a:cs typeface="+mn-cs"/>
            </a:endParaRPr>
          </a:p>
          <a:p>
            <a:endParaRPr lang="en-US" i="0"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are we trying to accomplish here?  What’s the objective?</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threat sources going to be considered? adversarial and non-adversarial, like accidents? </a:t>
            </a:r>
          </a:p>
          <a:p>
            <a:r>
              <a:rPr lang="en-US" dirty="0" smtClean="0"/>
              <a:t>Generally you</a:t>
            </a:r>
            <a:r>
              <a:rPr lang="en-US" baseline="0" dirty="0" smtClean="0"/>
              <a:t> will want to consider both.</a:t>
            </a:r>
            <a:endParaRPr lang="en-US" dirty="0" smtClean="0"/>
          </a:p>
          <a:p>
            <a:endParaRPr lang="en-US" dirty="0" smtClean="0"/>
          </a:p>
          <a:p>
            <a:r>
              <a:rPr lang="en-US" dirty="0" smtClean="0"/>
              <a:t>Existing conditions – are we constrained by an specific architecture or physical</a:t>
            </a:r>
            <a:r>
              <a:rPr lang="en-US" baseline="0" dirty="0" smtClean="0"/>
              <a:t> location, for instance? </a:t>
            </a:r>
          </a:p>
          <a:p>
            <a:r>
              <a:rPr lang="en-US" baseline="0" dirty="0" smtClean="0"/>
              <a:t> The Wicked Witch of the West could be melted by water, yet there were buckets of the stuff all around her castle.</a:t>
            </a:r>
            <a:endParaRPr lang="en-US" dirty="0" smtClean="0"/>
          </a:p>
          <a:p>
            <a:endParaRPr lang="en-US" i="1"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i="0"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0068A998-CCFD-4506-BDBC-137EBD4BA4FC}" type="datetimeFigureOut">
              <a:rPr lang="en-US" smtClean="0"/>
              <a:pPr/>
              <a:t>10/9/2013</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1F19BF7-85A6-4B86-93FD-AAE3F50DB147}"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0068A998-CCFD-4506-BDBC-137EBD4BA4FC}" type="datetimeFigureOut">
              <a:rPr lang="en-US" smtClean="0"/>
              <a:pPr/>
              <a:t>10/9/2013</a:t>
            </a:fld>
            <a:endParaRPr lang="en-US" dirty="0"/>
          </a:p>
        </p:txBody>
      </p:sp>
      <p:sp>
        <p:nvSpPr>
          <p:cNvPr id="9" name="Slide Number Placeholder 8"/>
          <p:cNvSpPr>
            <a:spLocks noGrp="1"/>
          </p:cNvSpPr>
          <p:nvPr>
            <p:ph type="sldNum" sz="quarter" idx="15"/>
          </p:nvPr>
        </p:nvSpPr>
        <p:spPr/>
        <p:txBody>
          <a:bodyPr rtlCol="0"/>
          <a:lstStyle/>
          <a:p>
            <a:fld id="{61F19BF7-85A6-4B86-93FD-AAE3F50DB14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61F19BF7-85A6-4B86-93FD-AAE3F50DB14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1F19BF7-85A6-4B86-93FD-AAE3F50DB14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F19BF7-85A6-4B86-93FD-AAE3F50DB14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0068A998-CCFD-4506-BDBC-137EBD4BA4FC}" type="datetimeFigureOut">
              <a:rPr lang="en-US" smtClean="0"/>
              <a:pPr/>
              <a:t>10/9/2013</a:t>
            </a:fld>
            <a:endParaRPr lang="en-US" dirty="0"/>
          </a:p>
        </p:txBody>
      </p:sp>
      <p:sp>
        <p:nvSpPr>
          <p:cNvPr id="7" name="Slide Number Placeholder 6"/>
          <p:cNvSpPr>
            <a:spLocks noGrp="1"/>
          </p:cNvSpPr>
          <p:nvPr>
            <p:ph type="sldNum" sz="quarter" idx="11"/>
          </p:nvPr>
        </p:nvSpPr>
        <p:spPr/>
        <p:txBody>
          <a:bodyPr rtlCol="0"/>
          <a:lstStyle/>
          <a:p>
            <a:fld id="{61F19BF7-85A6-4B86-93FD-AAE3F50DB14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0068A998-CCFD-4506-BDBC-137EBD4BA4FC}" type="datetimeFigureOut">
              <a:rPr lang="en-US" smtClean="0"/>
              <a:pPr/>
              <a:t>10/9/2013</a:t>
            </a:fld>
            <a:endParaRPr lang="en-US" dirty="0"/>
          </a:p>
        </p:txBody>
      </p:sp>
      <p:sp>
        <p:nvSpPr>
          <p:cNvPr id="22" name="Slide Number Placeholder 21"/>
          <p:cNvSpPr>
            <a:spLocks noGrp="1"/>
          </p:cNvSpPr>
          <p:nvPr>
            <p:ph type="sldNum" sz="quarter" idx="15"/>
          </p:nvPr>
        </p:nvSpPr>
        <p:spPr/>
        <p:txBody>
          <a:bodyPr rtlCol="0"/>
          <a:lstStyle/>
          <a:p>
            <a:fld id="{61F19BF7-85A6-4B86-93FD-AAE3F50DB14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0068A998-CCFD-4506-BDBC-137EBD4BA4FC}" type="datetimeFigureOut">
              <a:rPr lang="en-US" smtClean="0"/>
              <a:pPr/>
              <a:t>10/9/2013</a:t>
            </a:fld>
            <a:endParaRPr lang="en-US" dirty="0"/>
          </a:p>
        </p:txBody>
      </p:sp>
      <p:sp>
        <p:nvSpPr>
          <p:cNvPr id="18" name="Slide Number Placeholder 17"/>
          <p:cNvSpPr>
            <a:spLocks noGrp="1"/>
          </p:cNvSpPr>
          <p:nvPr>
            <p:ph type="sldNum" sz="quarter" idx="11"/>
          </p:nvPr>
        </p:nvSpPr>
        <p:spPr/>
        <p:txBody>
          <a:bodyPr rtlCol="0"/>
          <a:lstStyle/>
          <a:p>
            <a:fld id="{61F19BF7-85A6-4B86-93FD-AAE3F50DB14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68A998-CCFD-4506-BDBC-137EBD4BA4FC}" type="datetimeFigureOut">
              <a:rPr lang="en-US" smtClean="0"/>
              <a:pPr/>
              <a:t>10/9/2013</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1F19BF7-85A6-4B86-93FD-AAE3F50DB14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Vulnerabilities and Risks – Where to Begin</a:t>
            </a:r>
            <a:endParaRPr lang="en-US" dirty="0"/>
          </a:p>
        </p:txBody>
      </p:sp>
      <p:pic>
        <p:nvPicPr>
          <p:cNvPr id="1028" name="Picture 4" descr="C:\Users\conrad.reynolds\AppData\Local\Microsoft\Windows\Temporary Internet Files\Content.IE5\TASVIM1Q\MC900300940[1].wmf"/>
          <p:cNvPicPr>
            <a:picLocks noChangeAspect="1" noChangeArrowheads="1"/>
          </p:cNvPicPr>
          <p:nvPr/>
        </p:nvPicPr>
        <p:blipFill>
          <a:blip r:embed="rId3" cstate="print"/>
          <a:srcRect/>
          <a:stretch>
            <a:fillRect/>
          </a:stretch>
        </p:blipFill>
        <p:spPr bwMode="auto">
          <a:xfrm>
            <a:off x="3709720" y="2520086"/>
            <a:ext cx="3453079" cy="3639831"/>
          </a:xfrm>
          <a:prstGeom prst="rect">
            <a:avLst/>
          </a:prstGeom>
          <a:noFill/>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0"/>
            <a:r>
              <a:rPr lang="en-US" baseline="0" dirty="0" smtClean="0">
                <a:solidFill>
                  <a:srgbClr val="FF0000"/>
                </a:solidFill>
              </a:rPr>
              <a:t>Orientation</a:t>
            </a:r>
          </a:p>
          <a:p>
            <a:pPr lvl="1"/>
            <a:r>
              <a:rPr lang="en-US" baseline="0" dirty="0" smtClean="0">
                <a:solidFill>
                  <a:srgbClr val="FF0000"/>
                </a:solidFill>
              </a:rPr>
              <a:t>Threat</a:t>
            </a:r>
          </a:p>
          <a:p>
            <a:pPr lvl="1"/>
            <a:r>
              <a:rPr lang="en-US" baseline="0" dirty="0" smtClean="0">
                <a:solidFill>
                  <a:srgbClr val="FF0000"/>
                </a:solidFill>
              </a:rPr>
              <a:t>Asset-effect</a:t>
            </a:r>
          </a:p>
          <a:p>
            <a:pPr lvl="1"/>
            <a:r>
              <a:rPr lang="en-US" baseline="0" dirty="0" smtClean="0">
                <a:solidFill>
                  <a:srgbClr val="FF0000"/>
                </a:solidFill>
              </a:rPr>
              <a:t>Vulnerability</a:t>
            </a:r>
          </a:p>
          <a:p>
            <a:pPr lvl="1">
              <a:buNone/>
            </a:pPr>
            <a:endParaRPr lang="en-US" baseline="0" dirty="0" smtClean="0"/>
          </a:p>
        </p:txBody>
      </p:sp>
      <p:sp>
        <p:nvSpPr>
          <p:cNvPr id="4" name="Bent Arrow 3"/>
          <p:cNvSpPr/>
          <p:nvPr/>
        </p:nvSpPr>
        <p:spPr bwMode="auto">
          <a:xfrm rot="19532045">
            <a:off x="5052506" y="3770253"/>
            <a:ext cx="2186685" cy="2293381"/>
          </a:xfrm>
          <a:prstGeom prst="ben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Bent Arrow 4"/>
          <p:cNvSpPr/>
          <p:nvPr/>
        </p:nvSpPr>
        <p:spPr bwMode="auto">
          <a:xfrm rot="3063150" flipH="1">
            <a:off x="6452828" y="3312136"/>
            <a:ext cx="2286000" cy="2133600"/>
          </a:xfrm>
          <a:prstGeom prst="bentArrow">
            <a:avLst>
              <a:gd name="adj1" fmla="val 25000"/>
              <a:gd name="adj2" fmla="val 25000"/>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Conduct the risk assessment</a:t>
            </a:r>
            <a:endParaRPr lang="en-US" dirty="0"/>
          </a:p>
        </p:txBody>
      </p:sp>
      <p:sp>
        <p:nvSpPr>
          <p:cNvPr id="7" name="Content Placeholder 6"/>
          <p:cNvSpPr>
            <a:spLocks noGrp="1"/>
          </p:cNvSpPr>
          <p:nvPr>
            <p:ph idx="1"/>
          </p:nvPr>
        </p:nvSpPr>
        <p:spPr/>
        <p:txBody>
          <a:bodyPr/>
          <a:lstStyle/>
          <a:p>
            <a:r>
              <a:rPr lang="en-US" dirty="0" smtClean="0"/>
              <a:t>Identify or determine</a:t>
            </a:r>
          </a:p>
          <a:p>
            <a:pPr lvl="1"/>
            <a:r>
              <a:rPr lang="en-US" dirty="0" smtClean="0"/>
              <a:t>Threat</a:t>
            </a:r>
          </a:p>
          <a:p>
            <a:pPr lvl="1"/>
            <a:r>
              <a:rPr lang="en-US" dirty="0" smtClean="0"/>
              <a:t>Vulnerability</a:t>
            </a:r>
          </a:p>
          <a:p>
            <a:pPr lvl="1"/>
            <a:r>
              <a:rPr lang="en-US" dirty="0" smtClean="0"/>
              <a:t>Effect</a:t>
            </a:r>
          </a:p>
          <a:p>
            <a:pPr lvl="1"/>
            <a:r>
              <a:rPr lang="en-US" dirty="0" smtClean="0"/>
              <a:t>Likelihood</a:t>
            </a:r>
          </a:p>
          <a:p>
            <a:pPr lvl="1"/>
            <a:r>
              <a:rPr lang="en-US" dirty="0" smtClean="0"/>
              <a:t>Risk</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Threats</a:t>
            </a:r>
            <a:r>
              <a:rPr lang="en-US" baseline="0" dirty="0" smtClean="0"/>
              <a:t> and Vulnerabilities</a:t>
            </a:r>
            <a:endParaRPr lang="en-US" dirty="0"/>
          </a:p>
        </p:txBody>
      </p:sp>
      <p:sp>
        <p:nvSpPr>
          <p:cNvPr id="3" name="Content Placeholder 2"/>
          <p:cNvSpPr>
            <a:spLocks noGrp="1"/>
          </p:cNvSpPr>
          <p:nvPr>
            <p:ph sz="quarter" idx="1"/>
          </p:nvPr>
        </p:nvSpPr>
        <p:spPr/>
        <p:txBody>
          <a:bodyPr/>
          <a:lstStyle/>
          <a:p>
            <a:r>
              <a:rPr lang="en-US" dirty="0" smtClean="0"/>
              <a:t>Threat ≠ Vulnerability</a:t>
            </a:r>
          </a:p>
          <a:p>
            <a:r>
              <a:rPr lang="en-US" dirty="0" smtClean="0"/>
              <a:t>Threat</a:t>
            </a:r>
            <a:r>
              <a:rPr lang="en-US" baseline="0" dirty="0" smtClean="0"/>
              <a:t> Assessment </a:t>
            </a:r>
            <a:r>
              <a:rPr lang="en-US" kern="1200" dirty="0" smtClean="0">
                <a:solidFill>
                  <a:schemeClr val="tx1"/>
                </a:solidFill>
                <a:latin typeface="+mn-lt"/>
                <a:ea typeface="+mn-ea"/>
                <a:cs typeface="+mn-cs"/>
              </a:rPr>
              <a:t>≠</a:t>
            </a:r>
            <a:r>
              <a:rPr lang="en-US" sz="3200" kern="1200" dirty="0" smtClean="0">
                <a:solidFill>
                  <a:schemeClr val="tx1"/>
                </a:solidFill>
                <a:latin typeface="+mn-lt"/>
                <a:ea typeface="+mn-ea"/>
                <a:cs typeface="+mn-cs"/>
              </a:rPr>
              <a:t> </a:t>
            </a:r>
            <a:r>
              <a:rPr lang="en-US" baseline="0" dirty="0" smtClean="0"/>
              <a:t>Vulnerability Assessment </a:t>
            </a:r>
            <a:r>
              <a:rPr lang="en-US" dirty="0" smtClean="0"/>
              <a:t>≠ Risk Assessment</a:t>
            </a:r>
            <a:endParaRPr lang="en-US" baseline="0" dirty="0" smtClean="0"/>
          </a:p>
          <a:p>
            <a:r>
              <a:rPr lang="en-US" baseline="0" dirty="0" smtClean="0"/>
              <a:t>Vulnerability </a:t>
            </a:r>
            <a:r>
              <a:rPr lang="en-US" dirty="0" smtClean="0"/>
              <a:t>Management ≠ Risk Management</a:t>
            </a:r>
            <a:endParaRPr lang="en-US" dirty="0"/>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example</a:t>
            </a:r>
            <a:endParaRPr lang="en-US" dirty="0"/>
          </a:p>
        </p:txBody>
      </p:sp>
      <p:pic>
        <p:nvPicPr>
          <p:cNvPr id="44034" name="Picture 2" descr="http://techpinions.com/wp-content/uploads/2012/02/ecommerce.jpg"/>
          <p:cNvPicPr>
            <a:picLocks noChangeAspect="1" noChangeArrowheads="1"/>
          </p:cNvPicPr>
          <p:nvPr/>
        </p:nvPicPr>
        <p:blipFill>
          <a:blip r:embed="rId3" cstate="print"/>
          <a:srcRect/>
          <a:stretch>
            <a:fillRect/>
          </a:stretch>
        </p:blipFill>
        <p:spPr bwMode="auto">
          <a:xfrm>
            <a:off x="1447800" y="2266950"/>
            <a:ext cx="6200775" cy="4133850"/>
          </a:xfrm>
          <a:prstGeom prst="rect">
            <a:avLst/>
          </a:prstGeom>
          <a:noFill/>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a:t>
            </a:r>
            <a:endParaRPr lang="en-US" dirty="0"/>
          </a:p>
        </p:txBody>
      </p:sp>
      <p:sp>
        <p:nvSpPr>
          <p:cNvPr id="3" name="Content Placeholder 2"/>
          <p:cNvSpPr>
            <a:spLocks noGrp="1"/>
          </p:cNvSpPr>
          <p:nvPr>
            <p:ph sz="quarter"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Who or what might attack what asset, when, where, why, and how, and for what reason</a:t>
            </a:r>
          </a:p>
          <a:p>
            <a:pPr marL="342900" marR="0" indent="-342900" algn="l" defTabSz="914400" rtl="0" eaLnBrk="1" fontAlgn="auto" latinLnBrk="0" hangingPunct="1">
              <a:lnSpc>
                <a:spcPct val="100000"/>
              </a:lnSpc>
              <a:spcBef>
                <a:spcPct val="20000"/>
              </a:spcBef>
              <a:spcAft>
                <a:spcPts val="0"/>
              </a:spcAft>
              <a:buClrTx/>
              <a:buSzTx/>
              <a:buNone/>
              <a:tabLst/>
              <a:defRPr/>
            </a:pPr>
            <a:endParaRPr lang="en-US" i="1" dirty="0"/>
          </a:p>
        </p:txBody>
      </p:sp>
      <p:pic>
        <p:nvPicPr>
          <p:cNvPr id="3074" name="Picture 2" descr="C:\Users\conrad.reynolds\AppData\Local\Microsoft\Windows\Temporary Internet Files\Content.IE5\YGLXU3QH\MC900287627[1].wmf"/>
          <p:cNvPicPr>
            <a:picLocks noChangeAspect="1" noChangeArrowheads="1"/>
          </p:cNvPicPr>
          <p:nvPr/>
        </p:nvPicPr>
        <p:blipFill>
          <a:blip r:embed="rId3" cstate="print"/>
          <a:srcRect/>
          <a:stretch>
            <a:fillRect/>
          </a:stretch>
        </p:blipFill>
        <p:spPr bwMode="auto">
          <a:xfrm>
            <a:off x="1447800" y="2590800"/>
            <a:ext cx="5334000" cy="3735044"/>
          </a:xfrm>
          <a:prstGeom prst="rect">
            <a:avLst/>
          </a:prstGeom>
          <a:noFill/>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Consider: </a:t>
            </a:r>
          </a:p>
          <a:p>
            <a:pPr lvl="1"/>
            <a:r>
              <a:rPr lang="en-US" baseline="0" dirty="0" smtClean="0"/>
              <a:t>Capability</a:t>
            </a:r>
          </a:p>
          <a:p>
            <a:pPr lvl="1"/>
            <a:r>
              <a:rPr lang="en-US" baseline="0" dirty="0" smtClean="0"/>
              <a:t>Intent</a:t>
            </a:r>
          </a:p>
          <a:p>
            <a:pPr lvl="1"/>
            <a:r>
              <a:rPr lang="en-US" baseline="0" dirty="0" smtClean="0"/>
              <a:t>Targeting</a:t>
            </a:r>
          </a:p>
        </p:txBody>
      </p:sp>
      <p:pic>
        <p:nvPicPr>
          <p:cNvPr id="46082" name="Picture 2" descr="http://theeveningharold.files.wordpress.com/2013/04/rsz_adorable-baby-cat-cute-kitten-favim_com-284524.jpg"/>
          <p:cNvPicPr>
            <a:picLocks noChangeAspect="1" noChangeArrowheads="1"/>
          </p:cNvPicPr>
          <p:nvPr/>
        </p:nvPicPr>
        <p:blipFill>
          <a:blip r:embed="rId3" cstate="print"/>
          <a:srcRect/>
          <a:stretch>
            <a:fillRect/>
          </a:stretch>
        </p:blipFill>
        <p:spPr bwMode="auto">
          <a:xfrm>
            <a:off x="4581525" y="2714625"/>
            <a:ext cx="3571875" cy="2543175"/>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800" y="1676398"/>
          <a:ext cx="7239000" cy="4495802"/>
        </p:xfrm>
        <a:graphic>
          <a:graphicData uri="http://schemas.openxmlformats.org/drawingml/2006/table">
            <a:tbl>
              <a:tblPr/>
              <a:tblGrid>
                <a:gridCol w="1854200"/>
                <a:gridCol w="1346200"/>
                <a:gridCol w="1346200"/>
                <a:gridCol w="1346200"/>
                <a:gridCol w="1346200"/>
              </a:tblGrid>
              <a:tr h="1192190">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 </a:t>
                      </a:r>
                      <a:r>
                        <a:rPr lang="en-US" sz="2000" b="1" i="1" kern="150" dirty="0" smtClean="0">
                          <a:latin typeface="Arial"/>
                          <a:ea typeface="SimSun"/>
                          <a:cs typeface="Mangal"/>
                        </a:rPr>
                        <a:t>Scope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Capability</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Intent</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Targeting</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algn="ctr">
                        <a:spcBef>
                          <a:spcPts val="0"/>
                        </a:spcBef>
                        <a:spcAft>
                          <a:spcPts val="0"/>
                        </a:spcAft>
                      </a:pPr>
                      <a:r>
                        <a:rPr lang="en-US" sz="2000" kern="150" dirty="0" smtClean="0">
                          <a:latin typeface="Arial"/>
                          <a:ea typeface="SimSun"/>
                          <a:cs typeface="Mangal"/>
                        </a:rPr>
                        <a:t>Insider attack</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External individual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Medium</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Other organization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Adversarial Threat Sources</a:t>
            </a:r>
            <a:endParaRPr lang="en-US" dirty="0"/>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Non-adversarial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Accidents, acts of God, etc</a:t>
            </a:r>
          </a:p>
        </p:txBody>
      </p:sp>
      <p:sp>
        <p:nvSpPr>
          <p:cNvPr id="41986" name="AutoShape 2"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file:///C:/Junk/ATT00207.jpg"/>
          <p:cNvPicPr>
            <a:picLocks noChangeAspect="1" noChangeArrowheads="1"/>
          </p:cNvPicPr>
          <p:nvPr/>
        </p:nvPicPr>
        <p:blipFill>
          <a:blip r:embed="rId3" cstate="print"/>
          <a:srcRect/>
          <a:stretch>
            <a:fillRect/>
          </a:stretch>
        </p:blipFill>
        <p:spPr bwMode="auto">
          <a:xfrm>
            <a:off x="1695450" y="3048000"/>
            <a:ext cx="4095750" cy="2647951"/>
          </a:xfrm>
          <a:prstGeom prst="rect">
            <a:avLst/>
          </a:prstGeom>
          <a:noFill/>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799" y="1676400"/>
          <a:ext cx="7848600" cy="4495802"/>
        </p:xfrm>
        <a:graphic>
          <a:graphicData uri="http://schemas.openxmlformats.org/drawingml/2006/table">
            <a:tbl>
              <a:tblPr/>
              <a:tblGrid>
                <a:gridCol w="3030753"/>
                <a:gridCol w="3030753"/>
                <a:gridCol w="1787094"/>
              </a:tblGrid>
              <a:tr h="1192190">
                <a:tc>
                  <a:txBody>
                    <a:bodyPr/>
                    <a:lstStyle/>
                    <a:p>
                      <a:pPr marL="0" marR="0" algn="ctr">
                        <a:spcBef>
                          <a:spcPts val="0"/>
                        </a:spcBef>
                        <a:spcAft>
                          <a:spcPts val="0"/>
                        </a:spcAft>
                      </a:pPr>
                      <a:r>
                        <a:rPr lang="en-US" sz="2000" b="1" i="1" kern="150" dirty="0" smtClean="0">
                          <a:latin typeface="Arial"/>
                          <a:ea typeface="SimSun"/>
                          <a:cs typeface="Mangal"/>
                        </a:rPr>
                        <a:t>Threat Event</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smtClean="0">
                          <a:latin typeface="Arial"/>
                          <a:ea typeface="SimSun"/>
                          <a:cs typeface="Mangal"/>
                        </a:rPr>
                        <a:t>Relevance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50" dirty="0" smtClean="0">
                          <a:latin typeface="Arial"/>
                          <a:ea typeface="SimSun"/>
                          <a:cs typeface="Mangal"/>
                        </a:rPr>
                        <a:t>Credit card</a:t>
                      </a:r>
                      <a:r>
                        <a:rPr lang="en-US" sz="2000" kern="150" baseline="0" dirty="0" smtClean="0">
                          <a:latin typeface="Arial"/>
                          <a:ea typeface="SimSun"/>
                          <a:cs typeface="Mangal"/>
                        </a:rPr>
                        <a:t> numbers released</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Individual hacker</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database</a:t>
                      </a:r>
                      <a:r>
                        <a:rPr lang="en-US" sz="2000" kern="150" baseline="0" dirty="0" smtClean="0">
                          <a:latin typeface="Arial"/>
                          <a:ea typeface="SimSun"/>
                          <a:cs typeface="Mangal"/>
                        </a:rPr>
                        <a:t> maintenance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ISP contract</a:t>
                      </a:r>
                      <a:r>
                        <a:rPr lang="en-US" sz="2000" kern="150" baseline="0" dirty="0" smtClean="0">
                          <a:latin typeface="Arial"/>
                          <a:ea typeface="SimSun"/>
                          <a:cs typeface="Mangal"/>
                        </a:rPr>
                        <a:t> terms</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Low</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Identification of Threat Events</a:t>
            </a:r>
            <a:endParaRPr lang="en-US"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US" dirty="0"/>
          </a:p>
        </p:txBody>
      </p:sp>
      <p:sp>
        <p:nvSpPr>
          <p:cNvPr id="3" name="Content Placeholder 2"/>
          <p:cNvSpPr>
            <a:spLocks noGrp="1"/>
          </p:cNvSpPr>
          <p:nvPr>
            <p:ph sz="quarter" idx="1"/>
          </p:nvPr>
        </p:nvSpPr>
        <p:spPr/>
        <p:txBody>
          <a:bodyPr/>
          <a:lstStyle/>
          <a:p>
            <a:r>
              <a:rPr lang="en-US" dirty="0" smtClean="0"/>
              <a:t>Something a threat could exploit</a:t>
            </a:r>
          </a:p>
          <a:p>
            <a:r>
              <a:rPr lang="en-US" dirty="0" smtClean="0"/>
              <a:t>Even if it’s already controlled – the control could fail</a:t>
            </a:r>
          </a:p>
        </p:txBody>
      </p:sp>
      <p:pic>
        <p:nvPicPr>
          <p:cNvPr id="4098" name="Picture 2" descr="C:\Users\conrad.reynolds\AppData\Local\Microsoft\Windows\Temporary Internet Files\Content.IE5\TASVIM1Q\MC900390920[1].wmf"/>
          <p:cNvPicPr>
            <a:picLocks noChangeAspect="1" noChangeArrowheads="1"/>
          </p:cNvPicPr>
          <p:nvPr/>
        </p:nvPicPr>
        <p:blipFill>
          <a:blip r:embed="rId3" cstate="print"/>
          <a:srcRect/>
          <a:stretch>
            <a:fillRect/>
          </a:stretch>
        </p:blipFill>
        <p:spPr bwMode="auto">
          <a:xfrm>
            <a:off x="5462588" y="2971800"/>
            <a:ext cx="2157412" cy="3440937"/>
          </a:xfrm>
          <a:prstGeom prst="rect">
            <a:avLst/>
          </a:prstGeom>
          <a:noFill/>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00400" cy="1706562"/>
          </a:xfrm>
        </p:spPr>
        <p:txBody>
          <a:bodyPr>
            <a:normAutofit/>
          </a:bodyPr>
          <a:lstStyle/>
          <a:p>
            <a:r>
              <a:rPr lang="en-US" dirty="0" smtClean="0"/>
              <a:t>Poor Communication of Risk</a:t>
            </a:r>
            <a:endParaRPr lang="en-US" dirty="0"/>
          </a:p>
        </p:txBody>
      </p:sp>
      <p:sp>
        <p:nvSpPr>
          <p:cNvPr id="6" name="Content Placeholder 5"/>
          <p:cNvSpPr>
            <a:spLocks noGrp="1"/>
          </p:cNvSpPr>
          <p:nvPr>
            <p:ph sz="quarter" idx="1"/>
          </p:nvPr>
        </p:nvSpPr>
        <p:spPr/>
        <p:txBody>
          <a:bodyPr/>
          <a:lstStyle/>
          <a:p>
            <a:endParaRPr lang="en-US"/>
          </a:p>
        </p:txBody>
      </p:sp>
      <p:pic>
        <p:nvPicPr>
          <p:cNvPr id="15" name="Picture 14" descr="Challenger_STS_51_L_launch.JPG"/>
          <p:cNvPicPr>
            <a:picLocks noChangeAspect="1"/>
          </p:cNvPicPr>
          <p:nvPr/>
        </p:nvPicPr>
        <p:blipFill>
          <a:blip r:embed="rId3" cstate="print"/>
          <a:stretch>
            <a:fillRect/>
          </a:stretch>
        </p:blipFill>
        <p:spPr>
          <a:xfrm>
            <a:off x="3810000" y="304800"/>
            <a:ext cx="4114800" cy="6172200"/>
          </a:xfrm>
          <a:prstGeom prst="rect">
            <a:avLst/>
          </a:prstGeom>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Vulnerabilities</a:t>
            </a:r>
            <a:endParaRPr lang="en-US" dirty="0"/>
          </a:p>
        </p:txBody>
      </p:sp>
      <p:sp>
        <p:nvSpPr>
          <p:cNvPr id="3" name="Content Placeholder 2"/>
          <p:cNvSpPr>
            <a:spLocks noGrp="1"/>
          </p:cNvSpPr>
          <p:nvPr>
            <p:ph sz="quarter" idx="1"/>
          </p:nvPr>
        </p:nvSpPr>
        <p:spPr/>
        <p:txBody>
          <a:bodyPr/>
          <a:lstStyle/>
          <a:p>
            <a:r>
              <a:rPr lang="en-US" baseline="0" dirty="0" smtClean="0"/>
              <a:t>An executed Threat against a Vulnerability is an Attack</a:t>
            </a:r>
          </a:p>
          <a:p>
            <a:pPr>
              <a:buNone/>
            </a:pPr>
            <a:endParaRPr lang="en-US" baseline="0" dirty="0" smtClean="0"/>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14400" y="685800"/>
          <a:ext cx="7391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B199AC0-83FF-40DB-9FA1-80CE779AE4FD}"/>
                                            </p:graphicEl>
                                          </p:spTgt>
                                        </p:tgtEl>
                                        <p:attrNameLst>
                                          <p:attrName>style.visibility</p:attrName>
                                        </p:attrNameLst>
                                      </p:cBhvr>
                                      <p:to>
                                        <p:strVal val="visible"/>
                                      </p:to>
                                    </p:set>
                                    <p:animEffect transition="in" filter="fade">
                                      <p:cBhvr>
                                        <p:cTn id="7" dur="2000"/>
                                        <p:tgtEl>
                                          <p:spTgt spid="2">
                                            <p:graphicEl>
                                              <a:dgm id="{4B199AC0-83FF-40DB-9FA1-80CE779AE4F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44257F1-6A16-4AC0-AB91-ED9CB9E256FA}"/>
                                            </p:graphicEl>
                                          </p:spTgt>
                                        </p:tgtEl>
                                        <p:attrNameLst>
                                          <p:attrName>style.visibility</p:attrName>
                                        </p:attrNameLst>
                                      </p:cBhvr>
                                      <p:to>
                                        <p:strVal val="visible"/>
                                      </p:to>
                                    </p:set>
                                    <p:animEffect transition="in" filter="fade">
                                      <p:cBhvr>
                                        <p:cTn id="12" dur="2000"/>
                                        <p:tgtEl>
                                          <p:spTgt spid="2">
                                            <p:graphicEl>
                                              <a:dgm id="{D44257F1-6A16-4AC0-AB91-ED9CB9E256F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23AD0A5-F25C-4AB9-B6BB-B3672F449CEF}"/>
                                            </p:graphicEl>
                                          </p:spTgt>
                                        </p:tgtEl>
                                        <p:attrNameLst>
                                          <p:attrName>style.visibility</p:attrName>
                                        </p:attrNameLst>
                                      </p:cBhvr>
                                      <p:to>
                                        <p:strVal val="visible"/>
                                      </p:to>
                                    </p:set>
                                    <p:animEffect transition="in" filter="fade">
                                      <p:cBhvr>
                                        <p:cTn id="15" dur="2000"/>
                                        <p:tgtEl>
                                          <p:spTgt spid="2">
                                            <p:graphicEl>
                                              <a:dgm id="{F23AD0A5-F25C-4AB9-B6BB-B3672F449CE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68A022A-856B-45BF-A0EF-AAEDE23B934B}"/>
                                            </p:graphicEl>
                                          </p:spTgt>
                                        </p:tgtEl>
                                        <p:attrNameLst>
                                          <p:attrName>style.visibility</p:attrName>
                                        </p:attrNameLst>
                                      </p:cBhvr>
                                      <p:to>
                                        <p:strVal val="visible"/>
                                      </p:to>
                                    </p:set>
                                    <p:animEffect transition="in" filter="fade">
                                      <p:cBhvr>
                                        <p:cTn id="18" dur="2000"/>
                                        <p:tgtEl>
                                          <p:spTgt spid="2">
                                            <p:graphicEl>
                                              <a:dgm id="{F68A022A-856B-45BF-A0EF-AAEDE23B934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F48B32DB-D1CC-4EB4-AA78-9CC814DAA2E8}"/>
                                            </p:graphicEl>
                                          </p:spTgt>
                                        </p:tgtEl>
                                        <p:attrNameLst>
                                          <p:attrName>style.visibility</p:attrName>
                                        </p:attrNameLst>
                                      </p:cBhvr>
                                      <p:to>
                                        <p:strVal val="visible"/>
                                      </p:to>
                                    </p:set>
                                    <p:animEffect transition="in" filter="fade">
                                      <p:cBhvr>
                                        <p:cTn id="21" dur="2000"/>
                                        <p:tgtEl>
                                          <p:spTgt spid="2">
                                            <p:graphicEl>
                                              <a:dgm id="{F48B32DB-D1CC-4EB4-AA78-9CC814DAA2E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graphicEl>
                                              <a:dgm id="{6BC7AC49-B9AA-4698-BB3E-98F2B75F3F74}"/>
                                            </p:graphicEl>
                                          </p:spTgt>
                                        </p:tgtEl>
                                        <p:attrNameLst>
                                          <p:attrName>style.visibility</p:attrName>
                                        </p:attrNameLst>
                                      </p:cBhvr>
                                      <p:to>
                                        <p:strVal val="visible"/>
                                      </p:to>
                                    </p:set>
                                    <p:animEffect transition="in" filter="fade">
                                      <p:cBhvr>
                                        <p:cTn id="24" dur="2000"/>
                                        <p:tgtEl>
                                          <p:spTgt spid="2">
                                            <p:graphicEl>
                                              <a:dgm id="{6BC7AC49-B9AA-4698-BB3E-98F2B75F3F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23E34553-ED55-4999-B3A3-417D881D0945}"/>
                                            </p:graphicEl>
                                          </p:spTgt>
                                        </p:tgtEl>
                                        <p:attrNameLst>
                                          <p:attrName>style.visibility</p:attrName>
                                        </p:attrNameLst>
                                      </p:cBhvr>
                                      <p:to>
                                        <p:strVal val="visible"/>
                                      </p:to>
                                    </p:set>
                                    <p:animEffect transition="in" filter="fade">
                                      <p:cBhvr>
                                        <p:cTn id="27" dur="2000"/>
                                        <p:tgtEl>
                                          <p:spTgt spid="2">
                                            <p:graphicEl>
                                              <a:dgm id="{23E34553-ED55-4999-B3A3-417D881D0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90600" y="533400"/>
          <a:ext cx="7086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643BF193-75C7-4A01-BC1C-11F83BD11FBA}"/>
                                            </p:graphicEl>
                                          </p:spTgt>
                                        </p:tgtEl>
                                        <p:attrNameLst>
                                          <p:attrName>style.visibility</p:attrName>
                                        </p:attrNameLst>
                                      </p:cBhvr>
                                      <p:to>
                                        <p:strVal val="visible"/>
                                      </p:to>
                                    </p:set>
                                    <p:animEffect transition="in" filter="fade">
                                      <p:cBhvr>
                                        <p:cTn id="7" dur="2000"/>
                                        <p:tgtEl>
                                          <p:spTgt spid="2">
                                            <p:graphicEl>
                                              <a:dgm id="{643BF193-75C7-4A01-BC1C-11F83BD11FBA}"/>
                                            </p:graphic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graphicEl>
                                              <a:dgm id="{8E1E3B20-4329-4B1A-828F-14DEEE38BC05}"/>
                                            </p:graphicEl>
                                          </p:spTgt>
                                        </p:tgtEl>
                                        <p:attrNameLst>
                                          <p:attrName>style.visibility</p:attrName>
                                        </p:attrNameLst>
                                      </p:cBhvr>
                                      <p:to>
                                        <p:strVal val="visible"/>
                                      </p:to>
                                    </p:set>
                                    <p:animEffect transition="in" filter="fade">
                                      <p:cBhvr>
                                        <p:cTn id="11" dur="2000"/>
                                        <p:tgtEl>
                                          <p:spTgt spid="2">
                                            <p:graphicEl>
                                              <a:dgm id="{8E1E3B20-4329-4B1A-828F-14DEEE38BC05}"/>
                                            </p:graphic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
                                            <p:graphicEl>
                                              <a:dgm id="{0A2EABBE-617E-4BFC-B4BF-B31FE2F2634C}"/>
                                            </p:graphicEl>
                                          </p:spTgt>
                                        </p:tgtEl>
                                        <p:attrNameLst>
                                          <p:attrName>style.visibility</p:attrName>
                                        </p:attrNameLst>
                                      </p:cBhvr>
                                      <p:to>
                                        <p:strVal val="visible"/>
                                      </p:to>
                                    </p:set>
                                    <p:animEffect transition="in" filter="fade">
                                      <p:cBhvr>
                                        <p:cTn id="15" dur="2000"/>
                                        <p:tgtEl>
                                          <p:spTgt spid="2">
                                            <p:graphicEl>
                                              <a:dgm id="{0A2EABBE-617E-4BFC-B4BF-B31FE2F2634C}"/>
                                            </p:graphic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
                                            <p:graphicEl>
                                              <a:dgm id="{54593C58-C7AD-4FA8-BA7A-442BB8CC8B00}"/>
                                            </p:graphicEl>
                                          </p:spTgt>
                                        </p:tgtEl>
                                        <p:attrNameLst>
                                          <p:attrName>style.visibility</p:attrName>
                                        </p:attrNameLst>
                                      </p:cBhvr>
                                      <p:to>
                                        <p:strVal val="visible"/>
                                      </p:to>
                                    </p:set>
                                    <p:animEffect transition="in" filter="fade">
                                      <p:cBhvr>
                                        <p:cTn id="19" dur="2000"/>
                                        <p:tgtEl>
                                          <p:spTgt spid="2">
                                            <p:graphicEl>
                                              <a:dgm id="{54593C58-C7AD-4FA8-BA7A-442BB8CC8B00}"/>
                                            </p:graphic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7C2F0EBD-C582-4276-A195-219BA93BF2B5}"/>
                                            </p:graphicEl>
                                          </p:spTgt>
                                        </p:tgtEl>
                                        <p:attrNameLst>
                                          <p:attrName>style.visibility</p:attrName>
                                        </p:attrNameLst>
                                      </p:cBhvr>
                                      <p:to>
                                        <p:strVal val="visible"/>
                                      </p:to>
                                    </p:set>
                                    <p:animEffect transition="in" filter="fade">
                                      <p:cBhvr>
                                        <p:cTn id="23" dur="2000"/>
                                        <p:tgtEl>
                                          <p:spTgt spid="2">
                                            <p:graphicEl>
                                              <a:dgm id="{7C2F0EBD-C582-4276-A195-219BA93BF2B5}"/>
                                            </p:graphic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2">
                                            <p:graphicEl>
                                              <a:dgm id="{380433CA-30C8-4B2A-97A4-00C247F6F71A}"/>
                                            </p:graphicEl>
                                          </p:spTgt>
                                        </p:tgtEl>
                                        <p:attrNameLst>
                                          <p:attrName>style.visibility</p:attrName>
                                        </p:attrNameLst>
                                      </p:cBhvr>
                                      <p:to>
                                        <p:strVal val="visible"/>
                                      </p:to>
                                    </p:set>
                                    <p:animEffect transition="in" filter="fade">
                                      <p:cBhvr>
                                        <p:cTn id="27" dur="2000"/>
                                        <p:tgtEl>
                                          <p:spTgt spid="2">
                                            <p:graphicEl>
                                              <a:dgm id="{380433CA-30C8-4B2A-97A4-00C247F6F71A}"/>
                                            </p:graphicEl>
                                          </p:spTgt>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2">
                                            <p:graphicEl>
                                              <a:dgm id="{A25D7CFB-BDD4-44C9-AF8A-7D40CB2364D7}"/>
                                            </p:graphicEl>
                                          </p:spTgt>
                                        </p:tgtEl>
                                        <p:attrNameLst>
                                          <p:attrName>style.visibility</p:attrName>
                                        </p:attrNameLst>
                                      </p:cBhvr>
                                      <p:to>
                                        <p:strVal val="visible"/>
                                      </p:to>
                                    </p:set>
                                    <p:animEffect transition="in" filter="fade">
                                      <p:cBhvr>
                                        <p:cTn id="31" dur="2000"/>
                                        <p:tgtEl>
                                          <p:spTgt spid="2">
                                            <p:graphicEl>
                                              <a:dgm id="{A25D7CFB-BDD4-44C9-AF8A-7D40CB236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buFont typeface="Wingdings" pitchFamily="2" charset="2"/>
              <a:buChar char="n"/>
            </a:pPr>
            <a:r>
              <a:rPr kumimoji="0" lang="en-US" sz="2800" b="0" i="0" u="none" strike="noStrike" kern="0" cap="none" spc="0" normalizeH="0" baseline="0" noProof="0" dirty="0" smtClean="0">
                <a:ln>
                  <a:noFill/>
                </a:ln>
                <a:solidFill>
                  <a:schemeClr val="tx1"/>
                </a:solidFill>
                <a:effectLst/>
                <a:uLnTx/>
                <a:uFillTx/>
                <a:latin typeface="+mn-lt"/>
              </a:rPr>
              <a:t>Threat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Vulnerability</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Effect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Likelihood</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Uncertainty</a:t>
            </a: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p:txBody>
          <a:bodyPr/>
          <a:lstStyle/>
          <a:p>
            <a:r>
              <a:rPr lang="en-US" dirty="0" smtClean="0"/>
              <a:t>Example</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Try Not</a:t>
            </a:r>
            <a:r>
              <a:rPr lang="en-US" baseline="0" dirty="0" smtClean="0"/>
              <a:t> to Assume Something Cannot Happen</a:t>
            </a:r>
            <a:endParaRPr lang="en-US" dirty="0"/>
          </a:p>
        </p:txBody>
      </p:sp>
      <p:sp>
        <p:nvSpPr>
          <p:cNvPr id="3" name="Content Placeholder 2"/>
          <p:cNvSpPr>
            <a:spLocks noGrp="1"/>
          </p:cNvSpPr>
          <p:nvPr>
            <p:ph sz="quarter" idx="1"/>
          </p:nvPr>
        </p:nvSpPr>
        <p:spPr/>
        <p:txBody>
          <a:bodyPr/>
          <a:lstStyle/>
          <a:p>
            <a:pPr>
              <a:buNone/>
            </a:pPr>
            <a:endParaRPr lang="en-US" dirty="0"/>
          </a:p>
        </p:txBody>
      </p:sp>
      <p:pic>
        <p:nvPicPr>
          <p:cNvPr id="4" name="Picture 3" descr="you.think.your.firewall.cannot.be.breached.gif"/>
          <p:cNvPicPr>
            <a:picLocks noChangeAspect="1"/>
          </p:cNvPicPr>
          <p:nvPr/>
        </p:nvPicPr>
        <p:blipFill>
          <a:blip r:embed="rId3" cstate="print"/>
          <a:stretch>
            <a:fillRect/>
          </a:stretch>
        </p:blipFill>
        <p:spPr>
          <a:xfrm>
            <a:off x="2438399" y="2667000"/>
            <a:ext cx="3779101" cy="2727960"/>
          </a:xfrm>
          <a:prstGeom prst="rect">
            <a:avLst/>
          </a:prstGeom>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And Likelihood</a:t>
            </a:r>
            <a:endParaRPr lang="en-US" dirty="0"/>
          </a:p>
        </p:txBody>
      </p:sp>
      <p:sp>
        <p:nvSpPr>
          <p:cNvPr id="3" name="Content Placeholder 2"/>
          <p:cNvSpPr>
            <a:spLocks noGrp="1"/>
          </p:cNvSpPr>
          <p:nvPr>
            <p:ph sz="quarter" idx="1"/>
          </p:nvPr>
        </p:nvSpPr>
        <p:spPr/>
        <p:txBody>
          <a:bodyPr/>
          <a:lstStyle/>
          <a:p>
            <a:r>
              <a:rPr lang="en-US" dirty="0" smtClean="0"/>
              <a:t>Effect</a:t>
            </a:r>
          </a:p>
          <a:p>
            <a:pPr lvl="1"/>
            <a:r>
              <a:rPr lang="en-US" dirty="0" smtClean="0"/>
              <a:t>Can be Good or Bad</a:t>
            </a:r>
          </a:p>
          <a:p>
            <a:pPr lvl="1"/>
            <a:r>
              <a:rPr lang="en-US" i="1" dirty="0" smtClean="0"/>
              <a:t>Not</a:t>
            </a:r>
            <a:r>
              <a:rPr lang="en-US" i="0" dirty="0" smtClean="0"/>
              <a:t>  the same as Risk!</a:t>
            </a:r>
          </a:p>
          <a:p>
            <a:pPr lvl="1"/>
            <a:r>
              <a:rPr lang="en-US" i="0" dirty="0" smtClean="0"/>
              <a:t>Affects Information</a:t>
            </a:r>
          </a:p>
          <a:p>
            <a:pPr lvl="2"/>
            <a:r>
              <a:rPr lang="en-US" i="1" dirty="0" smtClean="0"/>
              <a:t>Integrity</a:t>
            </a:r>
          </a:p>
          <a:p>
            <a:pPr lvl="2"/>
            <a:r>
              <a:rPr lang="en-US" i="1" dirty="0" smtClean="0"/>
              <a:t>Confidentiality</a:t>
            </a:r>
          </a:p>
          <a:p>
            <a:pPr lvl="2"/>
            <a:r>
              <a:rPr lang="en-US" i="1" dirty="0" smtClean="0"/>
              <a:t>Availability</a:t>
            </a:r>
          </a:p>
          <a:p>
            <a:pPr lvl="0"/>
            <a:r>
              <a:rPr lang="en-US" sz="2100" dirty="0" smtClean="0"/>
              <a:t>Likelihood = Probability</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Determine likelihood</a:t>
            </a:r>
          </a:p>
        </p:txBody>
      </p:sp>
      <p:graphicFrame>
        <p:nvGraphicFramePr>
          <p:cNvPr id="5" name="Content Placeholder 4"/>
          <p:cNvGraphicFramePr>
            <a:graphicFrameLocks noGrp="1"/>
          </p:cNvGraphicFramePr>
          <p:nvPr>
            <p:ph idx="1"/>
          </p:nvPr>
        </p:nvGraphicFramePr>
        <p:xfrm>
          <a:off x="838200"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 Effect And</a:t>
            </a:r>
            <a:r>
              <a:rPr lang="en-US" baseline="0" dirty="0" smtClean="0"/>
              <a:t> Likelihood -</a:t>
            </a:r>
            <a:br>
              <a:rPr lang="en-US" baseline="0" dirty="0" smtClean="0"/>
            </a:br>
            <a:r>
              <a:rPr lang="en-US" baseline="0" dirty="0" smtClean="0"/>
              <a:t>Ask Questions</a:t>
            </a:r>
            <a:endParaRPr lang="en-US" dirty="0"/>
          </a:p>
        </p:txBody>
      </p:sp>
      <p:sp>
        <p:nvSpPr>
          <p:cNvPr id="3" name="Content Placeholder 2"/>
          <p:cNvSpPr>
            <a:spLocks noGrp="1"/>
          </p:cNvSpPr>
          <p:nvPr>
            <p:ph sz="quarter" idx="1"/>
          </p:nvPr>
        </p:nvSpPr>
        <p:spPr/>
        <p:txBody>
          <a:bodyPr>
            <a:normAutofit/>
          </a:bodyPr>
          <a:lstStyle/>
          <a:p>
            <a:pPr lvl="0"/>
            <a:r>
              <a:rPr lang="en-US" dirty="0" smtClean="0"/>
              <a:t>Could the information</a:t>
            </a:r>
            <a:r>
              <a:rPr lang="en-US" baseline="0" dirty="0" smtClean="0"/>
              <a:t> be manipulated for personal gain?</a:t>
            </a:r>
          </a:p>
          <a:p>
            <a:pPr lvl="0"/>
            <a:r>
              <a:rPr lang="en-US" baseline="0" dirty="0" smtClean="0"/>
              <a:t>Could business decisions be affected?</a:t>
            </a:r>
          </a:p>
          <a:p>
            <a:pPr lvl="0"/>
            <a:r>
              <a:rPr lang="en-US" baseline="0" dirty="0" smtClean="0"/>
              <a:t>Could you fail to take action: process orders, pay invoices?</a:t>
            </a:r>
          </a:p>
          <a:p>
            <a:pPr lvl="0"/>
            <a:r>
              <a:rPr lang="en-US" baseline="0" dirty="0" smtClean="0"/>
              <a:t>Can you discover the problem?</a:t>
            </a:r>
          </a:p>
          <a:p>
            <a:pPr lvl="0"/>
            <a:r>
              <a:rPr lang="en-US" baseline="0" dirty="0" smtClean="0"/>
              <a:t>How much information loss would make a material difference?</a:t>
            </a: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a:t>
            </a:r>
            <a:r>
              <a:rPr lang="en-US" baseline="0" dirty="0" smtClean="0"/>
              <a:t> Effect and Likelihood – More Questions</a:t>
            </a:r>
            <a:endParaRPr lang="en-US" dirty="0"/>
          </a:p>
        </p:txBody>
      </p:sp>
      <p:sp>
        <p:nvSpPr>
          <p:cNvPr id="3" name="Content Placeholder 2"/>
          <p:cNvSpPr>
            <a:spLocks noGrp="1"/>
          </p:cNvSpPr>
          <p:nvPr>
            <p:ph sz="quarter" idx="1"/>
          </p:nvPr>
        </p:nvSpPr>
        <p:spPr/>
        <p:txBody>
          <a:bodyPr/>
          <a:lstStyle/>
          <a:p>
            <a:r>
              <a:rPr lang="en-US" dirty="0" smtClean="0"/>
              <a:t>Would</a:t>
            </a:r>
            <a:r>
              <a:rPr lang="en-US" baseline="0" dirty="0" smtClean="0"/>
              <a:t> disclosure lead to public embarrassment?</a:t>
            </a:r>
          </a:p>
          <a:p>
            <a:r>
              <a:rPr lang="en-US" baseline="0" dirty="0" smtClean="0"/>
              <a:t>Is there a difference between internal and external disclosure?</a:t>
            </a:r>
          </a:p>
          <a:p>
            <a:r>
              <a:rPr lang="en-US" baseline="0" dirty="0" smtClean="0"/>
              <a:t>Can you permanently lose business?</a:t>
            </a:r>
          </a:p>
          <a:p>
            <a:r>
              <a:rPr lang="en-US" baseline="0" dirty="0" smtClean="0"/>
              <a:t>Could there be fines or penalties?</a:t>
            </a:r>
          </a:p>
          <a:p>
            <a:r>
              <a:rPr lang="en-US" baseline="0" dirty="0" smtClean="0"/>
              <a:t>Do non-employees have access to the information?</a:t>
            </a:r>
            <a:endParaRPr lang="en-US" dirty="0"/>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effect (harm)</a:t>
            </a:r>
            <a:endParaRPr lang="en-US" dirty="0"/>
          </a:p>
        </p:txBody>
      </p:sp>
      <p:sp>
        <p:nvSpPr>
          <p:cNvPr id="31746" name="AutoShape 2"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8" name="AutoShape 4"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0" name="Picture 6" descr="http://www.news.dm/wp-content/uploads/2013/07/atom.jpg"/>
          <p:cNvPicPr>
            <a:picLocks noChangeAspect="1" noChangeArrowheads="1"/>
          </p:cNvPicPr>
          <p:nvPr/>
        </p:nvPicPr>
        <p:blipFill>
          <a:blip r:embed="rId3" cstate="print"/>
          <a:srcRect/>
          <a:stretch>
            <a:fillRect/>
          </a:stretch>
        </p:blipFill>
        <p:spPr bwMode="auto">
          <a:xfrm>
            <a:off x="5467350" y="2886075"/>
            <a:ext cx="2990850" cy="3743325"/>
          </a:xfrm>
          <a:prstGeom prst="rect">
            <a:avLst/>
          </a:prstGeom>
          <a:noFill/>
        </p:spPr>
      </p:pic>
      <p:sp>
        <p:nvSpPr>
          <p:cNvPr id="8" name="Content Placeholder 7"/>
          <p:cNvSpPr>
            <a:spLocks noGrp="1"/>
          </p:cNvSpPr>
          <p:nvPr>
            <p:ph idx="1"/>
          </p:nvPr>
        </p:nvSpPr>
        <p:spPr/>
        <p:txBody>
          <a:bodyPr/>
          <a:lstStyle/>
          <a:p>
            <a:pPr lvl="0"/>
            <a:r>
              <a:rPr lang="en-US" dirty="0" smtClean="0"/>
              <a:t>To </a:t>
            </a:r>
            <a:r>
              <a:rPr lang="en-US" b="1" i="1" dirty="0" smtClean="0"/>
              <a:t>operations</a:t>
            </a:r>
            <a:r>
              <a:rPr lang="en-US" b="1" dirty="0" smtClean="0"/>
              <a:t> </a:t>
            </a:r>
          </a:p>
          <a:p>
            <a:pPr lvl="0"/>
            <a:r>
              <a:rPr lang="en-US" dirty="0" smtClean="0"/>
              <a:t>To </a:t>
            </a:r>
            <a:r>
              <a:rPr lang="en-US" b="1" i="1" dirty="0" smtClean="0"/>
              <a:t>assets </a:t>
            </a:r>
          </a:p>
          <a:p>
            <a:pPr lvl="0"/>
            <a:r>
              <a:rPr lang="en-US" dirty="0" smtClean="0"/>
              <a:t>To </a:t>
            </a:r>
            <a:r>
              <a:rPr lang="en-US" b="1" i="1" dirty="0" smtClean="0"/>
              <a:t>individuals</a:t>
            </a:r>
          </a:p>
          <a:p>
            <a:pPr lvl="0"/>
            <a:r>
              <a:rPr lang="en-US" dirty="0" smtClean="0"/>
              <a:t>To </a:t>
            </a:r>
            <a:r>
              <a:rPr lang="en-US" b="1" i="1" dirty="0" smtClean="0"/>
              <a:t>other </a:t>
            </a:r>
            <a:br>
              <a:rPr lang="en-US" b="1" i="1" dirty="0" smtClean="0"/>
            </a:br>
            <a:r>
              <a:rPr lang="en-US" b="1" i="1" dirty="0" smtClean="0"/>
              <a:t>organizations</a:t>
            </a:r>
          </a:p>
          <a:p>
            <a:pPr>
              <a:buNone/>
            </a:pPr>
            <a:endParaRPr lang="en-US"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Communicate Risk?</a:t>
            </a:r>
            <a:endParaRPr lang="en-US" dirty="0"/>
          </a:p>
        </p:txBody>
      </p:sp>
      <p:pic>
        <p:nvPicPr>
          <p:cNvPr id="7" name="Content Placeholder 6" descr="dilbert.risk.analysis.gif"/>
          <p:cNvPicPr>
            <a:picLocks noGrp="1" noChangeAspect="1"/>
          </p:cNvPicPr>
          <p:nvPr>
            <p:ph sz="quarter" idx="1"/>
          </p:nvPr>
        </p:nvPicPr>
        <p:blipFill>
          <a:blip r:embed="rId3" cstate="print"/>
          <a:stretch>
            <a:fillRect/>
          </a:stretch>
        </p:blipFill>
        <p:spPr>
          <a:xfrm>
            <a:off x="228600" y="2057400"/>
            <a:ext cx="8262404" cy="3070860"/>
          </a:xfrm>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risk</a:t>
            </a:r>
            <a:endParaRPr lang="en-US" dirty="0"/>
          </a:p>
        </p:txBody>
      </p:sp>
      <p:sp>
        <p:nvSpPr>
          <p:cNvPr id="3" name="Content Placeholder 2"/>
          <p:cNvSpPr>
            <a:spLocks noGrp="1"/>
          </p:cNvSpPr>
          <p:nvPr>
            <p:ph idx="1"/>
          </p:nvPr>
        </p:nvSpPr>
        <p:spPr/>
        <p:txBody>
          <a:bodyPr/>
          <a:lstStyle/>
          <a:p>
            <a:pPr lvl="0"/>
            <a:r>
              <a:rPr lang="en-US" dirty="0" smtClean="0"/>
              <a:t>Generally, the combination of likelihood of the event and its harmful effect</a:t>
            </a:r>
          </a:p>
        </p:txBody>
      </p:sp>
      <p:sp>
        <p:nvSpPr>
          <p:cNvPr id="29698" name="AutoShape 2" descr="data:image/jpeg;base64,/9j/4AAQSkZJRgABAQAAAQABAAD/2wCEAAkGBxQTEhQUEhQVFRUXGBgaGRcYFxgaFBwdGBQYHRwXFhoYHCggHBolHRcXITEhJSkrLy4uFx8zODMsNygtLisBCgoKDg0OGxAQGywkHyQsLCwsLCwsLCwsLCwsLCwsLCwsLCwsLCwsLCwsLCwsLDQsLCwsLCwsLCwsLCwsLCwsLP/AABEIAMIBAwMBIgACEQEDEQH/xAAcAAABBQEBAQAAAAAAAAAAAAAGAAIDBAUHAQj/xABGEAACAQIEBAQCBQoDBwQDAAABAhEDIQAEEjEFIkFRBhMyYXGBI0KRscEUM1JicqHC0eHwB5KyFRZDU4LS8XODorNUY5P/xAAaAQADAQEBAQAAAAAAAAAAAAAAAQIDBAUG/8QAMBEAAgECBAMHAwQDAAAAAAAAAAECAxEEEiExE0FRBTJCYZGh0SJxsRQVUoEjM+H/2gAMAwEAAhEDEQA/AOkRjyMSEYacbnONOGEYfjwjAB5gW8Y+ElzY1KdNQBoP6RiF1H9EXMDew98FMY9JxLSe4HCf9h1qFZqNQU3KnSd+UVFlawqaRpAJUAk3PLBE4vUeH0fOeg5dyFDLUU+YqtGrSy0VaUIKBiLqQb9cHvi3gr1qgqLTWqQgVFefJQ6iWquARrMEALeYvYxjOXgVRqa5ylT8itR1eTSkMGpIfo0qyYDAahpBESotpAGEoa7F3ASjSdGqUFpFqtVUQoUDsrNLKFqCoIESTY/mwLwTgmTg2aORLZtJSi6vTpmq61WXWodH5oVNGogCCSAbRfW8OcXo1mDVkpK5KUw+lghVixpI4ayk6m0yeaYElSARcL4pqygrVgFDeZyqpJ0+YwVQoks2jSCB1nDjGO4XOXDh9CpTTyC6uWbSz6CWK0JYA0+UAKRP1pAsSRNOvw3MyrmmxTSi6iNIBKrKtNpDOFO4kASTY2vGmao1KlQohRy5LkqRqNhzU2khwdUw3SY1YzK2aam7BrIbPTQoVYQh/QZTJRDq0mwHTGDcWM38jwTXS836N9KMxopLArZSzvTb6pPoF4W8Xw2lm6Taa71AKSMpFB31VWLE+YRIgsZaGMdzBZnOZwDxLmKMIHJQsFiNUeZqFlgnqTA3IEzbFHO1iemm4HSQNogTBhYjt36jstgNvxJSpJVVaRfyyqhSajVIGlSNAqGNOqRJJEKY6HDszx5nqpUep5lSimgvTAhxMSA6W1KwDDRELYC+MavmmeCCzBVAGohjAIgXGwAAHaP1sRpl1IGrebktDFWXt163j6y3jCzajsEA+kyy6KZcutRzU8oJJSrrHl+Uks2lmBDKqm0em1DhTBWLOgq09J1jWUDgjobkNNrA+oqfUcT8KNYsrs0jVpdA5Wq30Kq7kzIYqitqgywmDBGK9V6ahdC6jGk3GwCj1m8EiRa0qL7YJPmIveFabPUEEM4KJDq7LOkpTHKw0xYTBtO0EHqNOl+T5VSE800gbNAtckU4Xbmi56XJi/JKFZp1pOkBWIBMhFaTcQZUsxBPRh1AwcZPxnl0Ty0cgGZFUO/NpYmTqIFNhsq7aSsCQRpTkktRvQ5tlqEaSAG1G6EnVyXI1GFiwt2YddnZfNuypqgimqqjaidISRpNyGBtbYRaBILuM8QNV3LEQW5Qg0pZY1mwMkyTaZ3JucQ8KQlxsZZhoiA2pbbSd/qqoMG3QDPdWEIimV03HKTp6aosQeggmdvT8Dh+h6oFRWWaa9LEDVAHKAd29zftiXI5gUq9R0U8qsFkkMPM5QQVmagDwIIve0TjJ1lgDBEi56MQTeQN+Y98NRsM1KuYLVKoBDamJViNMBdUMqmLiQRN13EXODjw/lXzDlBWoMEKHTJamaRdjyNT0nWAQpDKCNQJ3GBjh+RVqK1HQKqywKmnrqKrOGMPaVBAsRJUzBg46d4OpzTVgy6AmhVQk0iJkOpIHMR6t5gGRMYqEbvUTN6lSCqFUQoAAHsMOOEzDaRP/n+R+w4Rx1EjTijxXPJSTnqrSJsrGDf4Hf4dp+OLxwMeMOGNUTzHdNFLU+kIwqxpvpcORIGo+i/tvhSbtoBTztTMZrLpUokKLllN6dQQD9ZZUbqTDXJlbAgh4dSFMRpbWxlrlpOkc0m0AQPaIEwMB2WWogVFqqSooFk0gUATDKAQoDOTDcpv1MWwX5jNLSoeYuklgCpLQrM0sOa8JdmnYDUdpOIi77jK2f4toqMsbfrVO36tsLFH8ty1TnqUcu7HdlqUnUxaQxIJFuoGFi88eoaBmy4YVxKcNONCSEjHkYkIw0jAIZGFj3CjCAq57KoyNqVTyn1KGA9yOveMcYzWaFCVoViWMVBWTUpCss+SyFiqsDp50M2I9x2TjFHXSqIxhWUjVYkE7QrWN4t1MDrjnq+Daa5jRXca9JNNGKqtV4MpqklSCASN4dY6gYVU3sWrA1w6hUGXeurEszaSqkMSq6SWZTZo1DkazBpAJEr0nI+K6WnkLOFpqxCUK0gtPMWAO5BEFQZBuSIxm8F4FSq5Coo1DVULqTKVKToAPKqx6WiVLDdX6Wka4xxdEpUkyFerU0Co9R6kCqwZ9R8yoQpcgnZe0ziU3GIMHc6+sk6pbdr8xJuZnfv1GKiUm1MILRpOqflcncHfva2NKvkl5WNdH1KzFaZJ0GbISRuZPeAOuKgpwCVV9MreRotEg8ssZI22kTMieWKyvKmC0I8uupkQMkmxLuKYEyPWxgDY6ji7XqNUrOKpRSZZyrfRsQuosscrFipi+nUwgwcYmWqQWazAyIMbnYzBsCB8duuN7g+aatFClTVqjSDAVUCzfVFyBCuD0YDcEhtspRDwzKVKzhKY1EgfId2J6CBeMGypl8oAHHm1iBqNibKAPUeURsBe+IpTIUvKpQ1dgNbx7C5H3L8z7jruSZJkm5J3JPU4O6duHwuf6pbBLU4vlqxIq0on6xAP2kX/AHHFDO8I0ELrGlwRTqQIIIkK5Fp3hr7iwicZK43OBZ1WU5er6W9BPRj0v3O3uffBvuXiMIlHNAyadXTS/wDeLcoCypCgKHAmANe9jNjJOMqnnFdEpMrkLYkMARNoBiYsI26iDAOLXGMpUpVPKqANzco1GGSRa+3tuJB7DFhPJSnVNO1TRTK1EFtWmKq84uhaQehAcbEDErzOAfwvNtlqZqUkASqj0w51ht0EshZ1YgiBe0zcWNFc1GpVAAZQTCgbbQRdNhcdJ3xHTepSp09Y5QoKq60zZoJ5XU2YXE9wexxSoEMDvJUj3ncGQfeD/YwmAQUc8BRen5atKNGpdfljU58xegKguJgehd5GB/NVHQhKlOGBMAQI1OSQQJDXMSOwFwAAsuxXSurSW5SQbaSYOo9R1+XtiwrKeapqZgN5liZmZYG8zhuVlqI0+NZKqFo03DU2Qct28sKyqQeVCTMb/pMegGnpf+HNAjKIzFWJkKYGtU1EhHIYzBJMGCuoiMAVKqlem9NwQVUhHEkkKVK0uYwI5zMgAA73GC/L0Fp8mTzEhQCKTELLSZsEDM0KbAT9EVsGMXTlrcTNbxKCpDlrEQLwQwYBesGNbEb9d4xY4BxFqtKk3kuqMgbUWU77dZMi8x1GIOK5kVAEaIWlUdismYFMKqyPUwqNA6Ys+H61VkPmHWJOl7AsATcqAI6RvsZxv4hGkx+f9++ArxhxJjQYGnzErAPMoYEBipK3YACNQAhmm8KTYjAr4h4dOYpsDq8ySabEsp8ryyIUyuneR3cEAxyud7aAgFTjZKVaZ1NSD6i4uwQMgUailp0ICWiYQCOphkOKUK5y4euhFJWcrqV2YtqVUPKdTKkTFyzjsRgN41xYIvlUSV3ViZdiBVRp1kkE+YhYMszNz0GbUrNTJaRKPZU9SjVqlKkEKupjsd2nHMpWZVgvzXEMmGIo5ValO0OPNgmBq2m4aR8seY582YYmQ+/bb5bWwsPO+iGfTDDEZGJSMMOOwzZGcNIxIRhpwCIyMIDDjjzABXzNOSvMRcfAxzX72U4xa/AcllhUr/k6mzlgFLzrgsBTuIttECTtJxv6Jaewt8//AB+/GXxHIUkSsatUotbldmcKomQIMQDB033hRiJIYBV+LoQ4R2WgabBQzmmzkE8j3JdoYAEGI0DSJkC/FuH6StT82XJZE5ldVUjS4kWUmdP7J2EYOsrnMjksyGq1qTwrIgpgVPLP5RVbU2iSreU1JZ9Rht4OAzxFmTUzWYhlrgsYrata6TcaSLBgOX2vGOWd0vP8DIcrwGVUrUQs5RQACVBIJbWwulitoJbV7XgXh7QeXlVXIexnnUabnlEtaxuet4bT4oqotNl5lLfSiC5BRgKbBrFAWJGxWSRfE/h5lqZimCrPIYaYDGdPqg2ABgz3A9sK2ugyBOGLVcU8ui+YSwPMzUSADzekMDdYmB3F4BkVp5GmUphDXe7sFAAkk2HRRJ0r9vuiKeRQimFOYqCWbeO2/QTYfP4j9RyxJJkkySdzhylb7npYPB8T657fn/gqhJJJMk3JO5Pc4v8ACOCvXkyEUW1ETJ7Adce8F4WazXkIPU38I9/u+zBvRpBQFUAAWAG2CCvqzoxmIjT+mG/4BLO+F3VSabipH1dOlvlcyfbA9qx0xagInpfcEbGDv8N8CfibhQUmsllY8wiwbv7T9/xGHNWV0ZYTEucslQdRCZ2mFqfnqdwerLInr16+8HGBnKr5eojOUJpspWmpJWAzNEgQIYDlP6R6DCy+Yam6uhhlMj+R9saviHJrmaaZqnNrOu+m9zHt1jcGcRfMvMzxuF4TzR2YNeKHLv5o2ck6d722PWbXxlUDqIWIPqH2bExvIiTGNnOqjhYm5BW94Ai5UCLjr7dMV6lHSA0XAnodzHOQLmwEkXjApWRwFdWZom4HUe17H4Ri2DSACgPI1STAAIHKVEG0+oHpYd8VC259wdO28zf+98TUKNxBnWIIEahJBF9gBAv8cSxBDwfS5R6mqnTjT9EvKOYSWZmMG7XPeAYjSY+FRRU0zSUNULDXJIqLOrVL6uZZZG0sIIYaS3KAA086tNR5TOgI2vJj1CZgFh7EbCMX+G8bKt56U2V0WXYFoI1RYMYLEMgJ/VW0icOnK3IGXfEvE2FWqhdiwNRNTtCsS+jUsEATRWoJI5SbQWBwX+BuOLXWqTV1HzW3BAOskppZ+ZoUaYIBGiItJDXpfllUBYqyC1UUUYBWLKW0rUsz3qQxn0dZwQZ3K0hVy4po1OmAIvrQlWuoCvIeBp1Anmg30zjVN3uJhnnc8tONU3v7C4F/mQPiQOonN4vlaZrU3ciJ0MCrOdjpkAwqgtvG7qbRefjNGnWpaahIUOhNoa1RbiRI7augJOBXxJwyq1Ni4NQvVRSVA0IqVW0s6kxq56ShQPqCcbSYgU8TLRo1mVD2IWFZGQlNHKVhwAJvY9xtjAq5gqRtzGVnTIGuZAU8hOnsLG1t9DiKMnOaqu1MIkFiX0skhQolFpaXVTfTMjqQaHlhqkqky2lVGokdZA+swB2IE3kTfHO9yyI3vBPuAAPkMLHutRYyCNxB36j7ceYi7L0PptxiI4sOMQMMd6MGMOG49OPMMR4ceYdhRgA8GI8zQV1ZHVXVhBVgCp9mBBt8sSxhRhDOUVqdPLvmqb0VoMUZ0DVE5UpiTTo1AGfnl2HKJ0qsbwI5utKl3VzBuSom6ymogDVUI1ktu0T8epcd8EefmvP8wkFWLalR4IPIqK1vTAvtomZNhnMcKfKBqVQAswp+UignU7NLVVsBKQwJt6V9OsNjmlF8xgJT4a9SqUWKjSCBTIZSDvLA2IsNu/a5zl6ScPp6Vh8y45miy/07Drj3JoOHUCgOqvUhmEnQIBAMbQASB3v0wPZsNUDc3O31j3PfEylbRHpYTCOa4klouXUldyxJYkk3JO5xe4Rwtq7QJCj1N29h7nFHwxwao30ZNwSWO4UbfMmDA9/YnHRsplVpoEQQB9p9z74mMLs7MRjckEoq0n7HuXoKihUEKNh/fX3x62HnCxseI3d3ZBQaRO1z+4kf1w6vSDqVYSCIIxJ8hfHmAE7HOOL5FqNQobjdT3HQ/HofcHD+A8V8mpzfm2sw/i+X7xPtgx49wsV6cW1rdD79j7H+XbHOqqkEgiCDBB3BG4OOaScXdH0WGqxxVJxlvz+Tb8Q5NqBmkisjhodrhFAD6U7GzQbgioRvE4PFKdUVGptzFLMBEAmJHvvGrrFuk7fhbi65gPk6osAdDHcQRy/ETI+BHbA9xbhT0KrK31IIaCQw1WPw6RaIHxxo1zPAqRyyaRUJWYIiJBI+f23xap11EaCVMx+4iO3X9+KdKmSJBjp8p3xOpCxNpMk35hb+n2++JdiCTMK425hAZouBI6wLd/aMb9Hi1XMIlFadMhSCqJTgOQAbgephpBAtOnrjHpZgxpeWESqQSuobECfc9522NtPgrGrVpo7MHfSyuFLVFIcyQwIKaog7gdVO4EJ+QWeFcg9UMUq6W1VFakWVVI01FXlpczRH1oMo2kzJwWLmvKyutyg0avN9TDXrOoKQSQdRN467DFLg/DK/nVnrFNQgiEIUsVUazzHUCqAaiFOpTygbwZ7MjLAa1rVACXqO6qNUajpEbc6UTMEsuky2lo6ErIRg8Q8XulSolTWylEAp1F8tzFMAurLIWSXYmTNogDFDi3iAeUaIqLRYBmqEMzVWaXpunPuzalc7n1dVMUOL5zzAUSmtKmzMVBCek82kEKDrjTIUndQCLs9fMuKdColnpNJR9EMWBAVwVmbkqZJBuDGMs7vuOxTyPElFfU+oq7oXCvAKgxBkaiujVIJ5rTGxgqZ/S4NN7FRqJBDKzUwKgBWJBYbiJAGxnFVauwCXuNf1SNIJJVkvy6t9pBEQMEnBaa12dITXoeGfSLtzL5aGYbUjTpAUeYTIJgiuBhPmGnlq1Y2GlNK2EWVTAHwwsM89TugmSPU3QxuHvhYVx3Pp6oMV2GLjriu6460SyuRjyMPqEAEmwFyTt88UOH8Xo1p8tw0Ce1pIm/S39yMO5JdAx6Rj0NhRgAZhDDow1iAJNgNydh7nAB47AAkmALknYYCvFfiMKLb/AFE/jf27D+sSeKvEIVfb6ibFiPrt1CjoPx253mK7OxZjJO5/vpjnq1LaI9HBYPivPLu/kjrVWZizEliZJPXFjhmTarUVU33PYAdT7Yiy2XaowRBLH+5Ptg84Rw1aCaRdj6m7n+Q6DGEI3Z6mLxKowst+RNksotJdK/EnqT3OLGI8zW0IznZVLfYCfwxzxuMvVdfyio/llhqVOUaZuIXcfacdCR8+227sPK/FKKNpaogbqJkj4gbfPE1DMK41IyuO6kMPtGKXB6+W06cs1MfqrZz7kHmPxOJszw2k51MgDfprK1P86kN+/AItYWMnOM+XAqeYz0gVDq8FlUmNaOBqMEgkNNpuMaxwAeHAp4w4RI89Bt+cHt0f5bH2g9DgqOPCJsdsTKN1Y2oVpUZqSOX07KSLMCLjexkGfjgkKrxDLwYFen9htvH6LfuOM3j3CvIc6fzb3U9oN0Pw6dx88Z3D861GotRNxuOhHVT7H+R6Y575XZnuVqEMVSzQ33XwU69DyiysR+yAxN9+nxxCEEBdULY+k3J3J9+2CrxXkPyiiM3lux1rF467fWHUDcYHaCyAZABI1BTpLLIOmSCJBv1vimrHzzjldmR0aJJks4BvMEgrqiYgjSDabjYb41uDVCSqDVp0kIeoLCQoABuw1XEm5NgDGfkKcOuskU5UOB6iogsBcdh1sRPQYc1dWEhyPf0sYAVVGkQIUN/mAuBdCOr+Fc8iU6a+fVqlwOSoyNoawKq8AlZ1blo8thuIOzwp6NRTmMuig1STr0gFykoGJFyIWx7H3xynw5kDmKuZDF2fRI8pxTrMPNR9CCoPVCkX21Rg44Lx6rUoo+VpZfyEdKPlNVdayAQqhiyhQ115RqmbE46ITuiAN8b1Myavl1HRvLGrTSQrTUkiZLKNjaQW2vBJGMQ5UaGLqQxlk1MANMFjGxMwYMXIAHbHT/GFHLaaS5lzRmTCspZlUS68wMj0yY307m45znwGYoCNERUKekXpzsvp9IAAjVfexzqKzKMSvT6gekEsQOaJHvYSY6eq+4x7lRoqKzyVYKxBJGpREMNpMqSsixiZgzpZGsaTaCHmqPLOhidYcroAKsJvNjfUonqManEqxzNVFAekupVp01csiKAdR0QI5BcrYibtvhLYZ5keD8RrU0ellkanpVVY06BJCDRJNTmPp+HaBGFjepZtqAFFczTdafKGNfMKYGy6aUoNPpgH6vQ2Cxab8wuzsxGInTExGPMbgY/E8jVMtRqAHSw0Os0zYwZUhlMxeTabTcck4TRq5Z1iSoik1InmYipqp0lYAq06QSVtAIJtB6r4ir1T9HSVkHWvr8sIdDEESrBwLSIIllsYYqA8fGaoKK2apvUDQ1VkqJD6Vp0xVWBy8jsvl6QD5xYm1on1JD7hlc1Kauw0sZleqnUeU+4ECesT1xcGMDwzxta7+XTVEpqH0gWZtLgagCZVZ1WIJaQTp2O3nZCkA6WizEErII9R/vr2xopXQrErDAb4p8RKq90+qvWoR1/YH9e2MzM8TailQ1arNTLQFmdXZQSASJntYCRAwFZ/OtWcvU3Ow6AdhjGpVsrHdg8I6zzPur3G5vNNUcu5kn7B2A7DDKaFiFUEkmABuScR4KOH5ZMpSNat+cIsvUTso/WMXPQT7zzxi5M9mvWjh4fhGpwThq5deYr5jbmR/lX2+/7MaqrA6n3xy7P51qzl3uT06AdFHtiFHK+klfhb7sdShZHztSpKcs0tzqmYoh1ZG9LAqRtYiDgbyXDB5tSjTYUxTCfUpvVqalkuxdTyg2gCPhgVXidZdq1Uf9bR9kxiPOcRqVY8xtcbFlUn4TEx7Th2ILnG8suguAgK1XpMUEU3KgEOq7KbwQLTEYrZTjmYpeiq0dmOpfsaY+WDvwrULZWmSFE6xCqFWBUYbAR0w7OeHctU3pKp7pyH/wCNj8wcFxgpV8Y1HpPTenTOpWWRIHMCJIMyb9xjR8P+K6YppTrkqygKHiVIFhMXBiOkWmRhmd8DDelV+Tj+Jf8AtxUoeHdLpRKJUrMjVGZ3qCkqh9IChNJZj7m2DQA3pVFZQyMGU7FSCD8CLYfjnmby9XKsxolqbqU1IjF6bB5CumoSwkFSrAkEiCZt0DL6tK6416RqjbVAmPaZxNgIeIZJa1Mo+x69QehHuMc2z2Uak7I4gqfkR0I9jjqeMXxLwfz01KPpE9P6w6ofw9/icZVIXR6OAxXClll3X7Ap4d4t5Dw16b+odumsD7+4+Aw7xPwfyG8yl+aczAPKC1/hBmRjJjBH4c4grocrXujWSf8AR+I97dsZQl4WdnaOEzLiw35/IJBiRaBc/De+1un7x7YsoWAhVmDO1hbYTvi3xHhjZdmpuSQWlN4awhiB1GxP88VlzJEjoLSQSJ977WwSWtjwmbvAl1PQIGh8uyurGwChwXVjAlWuBJAE9NROCx8xRqiq9JYrMiuaUMTNiQFUjmJ5tQE6jvIGAHhuZMsEVJYBQ0wE1MF8y20Fxeet5xo5qvVauFyoVahHljQwMhalRhVNQwQSGHYyAN7C4SshGlxTU1ZWrUyyrSOtWBIDAEyCrDRpJEmFJIuDIIEs/mmqPr0hAxgblQBHIG3ZpYkkzM9MaChRTFF7gMWZ1HP3ZiG/ONOpVA5rETG8dbLUqZZDVDyE1DSqUtcPNM19RgXMEEari24NWBjZhNS6SSQD9W6ammfYmLA7WMYs8IqstQFGZWWY0oaltPNyD1Wne3wicXOI5ExVqCnpSmxDNTINASqhFkQSZN2m9zvvnUUqsUNP1PGlQwDkmoUlATcalMnpB6AnDsxh7kuJFqak1uHzA/PZzNJVtbnQABT7doudz5jntXNsCQO/s3y1Cxx7h5mLU+stOGGnj0PheZjcsxuO1cssflJpgidLuoISbatTKVT4nHIOK576PQ+YXMUUrkIQai0oZHNxBqNJDgAa0IF+sdO8V+I6FIPQroxLCy/poYDNSI+uNXpOlpFrQccpzQydClNI6yW0VKevpTZmWuj6WbS40nSTaSDMYibM2HvhEZZWU5WhrUAasxpqFi+gatDuukKPSeYsSDa0lnGvEeukWqJ5SgkG8u1/zY+MXuZjpeMfw7xKpl8kKZZqdFdROpdNbmJlQQdjO2kNM37CXF+JtXeTZRZV6AfzwpTyo7MLhXWl5cxvEs559TW4sPSoNlHb4mN/6YqvhmrBB4d4SCPPrQKa3AOxj6x/VH7/AIb86Tkz3Jyp4enfZLZE/AuGrST8or2gSoPTsxH6R6D8dsLjPEzXcsbKLKvYe/ueuJPEHGzmHhZFNTyjuf0j79uw+eMgtjshBRR87WrSqyzSETjycNLYWq23z69Lfu/fijITHDDj1jhhwAdO8LpGUoj9Un7WJ/HGnOKXAFjLUP8A0qZ+1AfxxfxmxjcU+IcNWrpJLI6zpdG0us7gHYg9QQRi1SfUARMETcEH5g3B9jh2AChw/hi0i7Bneo8anqNLGNlsAAonYDF6MexhYAFjzHuPDgAEPF/B4Jr0xY/nAOh/T+B6+9+pwK46u6ggggEEEEHYg9DjnfiHhJy9SBPltdD96n3H7xHvjmqwtqj3ezsXnXClutvsbGVqrnqBp1CBWpwQx6xs34H7eowIOrLUdGUysgg99/s3/difK5lqbq6GGUyO3wPcHbBFxzJrnKIzFAfSqIdbSY+qfcTIPUHBF5lbmcfaGE4Us8e6/ZgitMk6VMLOqBchgp+e041eFZ4rVgppncA3BEamRvqywJHQSNwIMfC4DKWcU3WSfURpWmzFlNM6tQ03UQSJhlMYM/EjZSvTQ5ZilembFjq/OADy6pQswD7q5Gg3GoA4pRbVzzQZq1SKjFnlNR9SxqkTzLTaATMxq74qjitRTUKOwD0yjKtQ6BLXCgAQujliDudpjFnI1Smp6jGmSlYAadQY+Wfo2iRpMCSLR1AOoVzlhVNSsiyPWyBUVUp6Vl9C1AxA1ACAqnuJ0iUnuDKeRzlSoi5UPCO+0uVtBuikho0AiF1TYHpjR4RmQjslJnqBFZlYFpIKAkKtNgwPLsrCYE2nGH5pNRn1ENqLB7qbt6uUEDe943vjbyOWWhWooKkCzFwjgAMUZHptA1gbgEwSu3fQaMHjVN1r1FedYMNqYMQwABE9QDIHWAJvhYMeJcBL1ajDP5C7EzVcGo1/W3l0mWW9UAmJvfCwnLUDsviPirZei1RULAbmVCrJAEywJuRAUGTa0zjn2V8cZuppFQCmPMHMBcLzFmUWLKqGI32IMwMdMzs+W0djeQIn6xLSABvsdtjtjkvFsgUzVassVKatLHzg5KEAVASVLsCjwIEAuAZAxvK9yeZf41wicuMwWeo61WNevUglU1ACnSWpCs45QbW0VLelSPcG4UjzmK2sUxcFzBYXlnAmdVuvU7yMW6GTes/mZoL5aqSFYkwWUEuecoJ9cDq19oOP4g415x0Jakuw/SP6R/AfPfbNpLU3oUHVlZbHvGeMGu0Dlpr6V/Fvf7vtJzScQzjU4Dwpsw3amDzN/Cv633TjFpyZ9BGVOjT6JFrw7wbzjre1JT/mPYe3c/L4R+J+O+afKpH6JdyNmI2j9UdO+/bE/ijjahfyahAReVyNrfUHt3PXbvIqDjqpwUUeDicTKvO725ImXDCcJW3+H4jDC2LOcckGx67Hp8/b+748GGE48nAA4nDCcInEVVrH4HAM7Hw1NNGkvamg+xAMWMNRYAHYY9nGYxlJwwBUgg9RtYx9+HY8Ax7gAWFjwY9wCPMLCwsACxU4nkFrUzTfrseoI2Yf33xbwsIcZOLutzlWdyrUnZHEMpj2PYj2O+LXA+KnL1NW6GA69x3HuOnzHXBf4n4P56akH0qC36w6p+I9/jjn5xyTi4S0PpcPWhiqVpfZo6CcpSgGlRep5z6ppqagMoIBpj6oILBr6dTGJAx5x7h65Fg5d6dU0qnkOaVMkPeZcTFmWFU2JJIIIGMLwjxny28p2hCeRpIKtPQ9ATeehv1xvZzhlbNuaeaqoaay3nMPpQl9TcoERZSSdM6LEm2ytJZlueDisO6M8r25EmUz1Ctl61V0y1Nx5hSnoJqCqWBI53HmFwTKqFkHTOBLi3iBjl6iLVYpUaBSAYIiqZJBmGDQDojl1E2ONtOGihUrUKoYCk4q+cArZk6WBSswJYLSAUksIHMSzCcW/BPhk8QXM5qpToyWWnTDJpozKmrV0AEHl2CwJZxy7ildnOBlal5K0KsVmBUFao1Ghqv9HTeACFOudLEGQOjT5m8y1VVVVprCqxK6DUYydTtUgXJI5BYQBuDBbn6wzVLNZem9SmfORmWqHcgLq1aFksumHLEBuVVB31YFOIcPdUp5miT5Xl0tTBYKVGQa6ZIAvr1bRYiJwNAMzZNF2pCsBoJFmkfaaf8Afc74WKlDL1HUMEQ9JKmbW/DHuIsI+mC+Oa59KVV9KUUp+XUZg9Pkh9QDOIUNJCaZnYkGQFgt8T1gKaixYnlUsdO0FmUWqAT6W5ZIm8Y5p4sz/loKKGCwBbfUQSRG0Da9/aIx1TdiqVN1JqKKHiPjQf6Gjaku5GzEdv1R+/ftjBBwyceE45HK7PoKVKNOOVDy2CvxDxdctTGVy5hgIZhuve/6Z3J6T32B6+c0tpIjoZ3+OCzhXEMoU05migYb1FSdXu2i+o9d53ttjSH07nFi71o/49bboGAcezgzGW4Y5sQPnWX/AFWn2x4eCZBvTX0/+6n8YxtnR57pVFvF+gG6+nv93/nDmA6T8/5jf7Bg0XwrRPorg/EI/wBxGIqvghj6aw//AJkD/WcO5m1bcDTjycFNXwPX+rUpH4lwf9JxVqeDM0NhTb4P/wBwGC4geY4aFkgdzH242avhbNj/AIJ+T0z9zYgHAc0pH0FSxmQpO3uP54LjOssbnHmAhPEldQabEawYl1+lHtEiTGx0E9hU3xJlPEeYTldfMa1nV1cSTc6KIJX401H652EDDLCwH5XxRVBl9NRSCYUKpAtdSHYEX917uNi//e1/M0+WkROiT5kTvJIba/5rT+vHNgsAW4WBg+LS0GlSBTrqaSfZTRWos+2onuBviWv4sSB5dJ3JEkExAkbeWHLb7qCv6wwWEEWPMYT+KaWmQtQt+jAAmY/OE+Wb9AxPtiVPEtApqJYH9CJa28ESkfraoHUg2wAbE4WMrLeI8u6hi+idlaCx9k0FhUPshbGjlq4dQ4mGEiRB+Y74AH4DfGHBtJNemOUnnHYn63wJ3979TgzjEdWmGBVgCpBBB2IPTEyjmVjfD15UZqS/s5McdC8DeICYDQ1SmCCG+vTMAg/uB+Cm+AzjXDvIrMkyN1J30nafcQR8sV8rWam6uhhlMg/z9umOeP0M9rERWJp6fdHQP8VuJUQhakRrqIAhCjWNUrUQtHKq0+UrOomrT+qgBE8h4krUckaVB2WmzrfmR9Y1HUmlyANWgmBBKwZuTscRoLnKKZimiNUpzNNxqSdMFWGxIsVJ7DApUYuGCxppQNKqAAWqGyKWJZmJHdoHZbbTlpdHgSTi7M9rcfrflD5hmHmtuQFjaAdOnSbWE9PsxmrrqEKIGogaZ0qTJiSSFG5uf0j748rZdlgwwB31IViQCIk3BBkexnYjEZrCP6ffibEstDhNV+YI7T10OZ73AM3wsKnmCRJrlT20ueveb9/nhYrUNTsPEqjmu4qGSiosxpBnUdYXU0Ttv9XYYA/G1Aisr9GSPmpMj7CMdJ8Y5UiolWkpdtJFSmoJbQpJFQAdiSPeRgcrtQrppYqynpMMPcdQffG1SNy8PV4U1I5scexgsqeDgT9HWt2KyftBH3YibwbUG1RD8Qw/A45uHI9lYyi/F7MFamSUvrMmwnsT0n5DEpxujw1WaYNMwY9R6D3XEdTwtmeiqfg6/iRgabCnVoRvZpXMgdMSA4ungOZ/5Lfah+5sRvwuuu9Gp8kY/cMZ2fQ7lWpPaS9UV5x4rkbW+Fvuw98u43Rx8VI+8Yrs47jCZpG0tiyufqjarUHwqOPuOLC8dzA/4z/MyPsOM2cLCzMbpQe8V6GsviXND/jE+xWmf4cTL4uzI6ofig/CMYROG4M8upH6Wi/AvQIE8XVtWopRLRAOgho7Tq2xJX8V+ZHm5ajU0mRqvB7jUDGBvHmDiS6kvA4d+FBXmPFy1F01csGXf85sRsRySD7jHqeJcto8v8lhN9I0kTMz05pvO83wKYWHxp9SH2bh34fd/IU5fjWRUEHLVGkQTUC1WI7Fqjkxc2mMKnn+HyS6VWB+rVGtB/06jJ92kjvgWwwnD40iH2XQfX1Cxa/D/M8zXUFo06Wjf9IL5kfq6o6RFsOqvkGcEV3Veq+W5uOzshYfbb6unAhqw9Dg48iH2TR6y9V8BfXoZNiPLzOgfWDeY8i/VyCd9n1L+rvO7k+JZamiotZIG0sJ3n2745yMPUYrjszfZVP+T9jplPilBjArUie2tZ+/ErZlACS6ADqWEfbOOZadsQKuKVbyMZ9mRW0i54w44j5jkEqFCg7TBJke0k4rLcSMR5jLqw5gDF/33xKRiZNPU3pQlBuN9ORocC4maFTVujWde47j3HT5jrjX4zQSjWo5pEDU5l2UsG0vIJRkgzDMdxbAwmDHwkwq0KlJxKqbA9mBsPmCfniqb5HLjqSazoyuP56hm6iU6S0adIUzTV+YcwcDXUYrOiLqsSIAOm4wLLUamFgASAyE6jYmRUF41CCIgdZE4k4zw40azUjdQ1vcGCCfkcepltDIY9UMouAeaIuIjr2jr0w3LqeWWsv4XzddRVWkrB7y1SjTJ78juCLz0Ei4scLB7w3xOKdNUTh7ZgAfnihTXJJJCqpAEkgR0AsNgsVdBYM/E+eTIgOoolyILVGY1iGqLdtKE6CxCzsNQgWCkN4jwyvxCmHen+T1XkA+X5Zb6VmkhjLvoVJaYANQEAxjovijPU6NF2YJrIsGCkHQZDMCy6lUnVEzvAJseb8a8a5ptNSBTRlZDEGjr0lqVQF1BhrkqY2WxiG3b6kvcFuMeDjloZc2jK1PWNdM0qlxIEOdJMG8NIIIIEHDsp4S4jUvQb6KARWcmlTggGep+ycb5zSZgUq9epSrBBU106al33adTrUVlLo/pYMJB+swmPxtxrLVfL01mnQAFdHKEJUa9ZHgJcFdShtQLKUEArLSHdgpmeGZ+ii1BVlXcqpSs41EFhIBgaTpYg+xmDbFT/eDPJI8xyYJmVawiWuPSJ3NsEGUz6plalUsKzCqBcO6DVSdGraXTmYmsoioEuoWSIxncIapUmlQ8ykg9eh2NVlCO30l0DCS7DlUaTUmdGkz9h5mR5bxdm1H0hLXi60/4FGLqeNqv6A+an8DgfrUz5S1NRPNAHtEgnsTcj2HWQQ9MySEEc67GxkROnba8iZMGJgRicwXCVfGtQb0x0+qw326+x+zDh49SYams9i0H7CuMgcSanVLoWUiGB16uYX1bBeUkgW7kG4ODrJeLxm2emUIVizFajM4KeZLU1lILFFrASBGlVGozFRaYA1X8Y5Yjmy6N7Qh+9ceUvEXD23yoX4JT/AjGR4mytPzX8mDTLEgnQTcyVGmxUG0+298ZiZbUoC09THoFk9TKgXNunx9sS2i1Uktm/UK6vE+GGJpOPhqH7kfDTW4UetRflWP4HAnlsgasAKASYF7k2GlVFyeYfYe2H18itMsrrcHqSDGkEfM/wBMT9PQ0WJqrab9WFDUeGEwMxUU9r/xU8OfhWQ//LI/aKD71GB/KcJR1aFMqVm56hrAfLFrLeE2frp+3CtC17Gqxlf+TNf/AGDlT6c6nzKH+IYS+F6Z9OcpH/pH4VMZOe8IVUWVqT7EH8DgfzmWei4pkkHSCe1+2BQg9C1jsQvF7L4DgeDyfTmKZ/6T/wBxxFU8F1ulSkf8w/hOAekt9+m8Cdvh3xItJ7nVEdYvPQYOFAa7SxH8vZBcfBmY/Spf5m/7MIeEswP+Wf8Ar/mMCozNU7VGj4kfcfvOJ6GfzBFq1S9hzNf5hsLhQK/c6/VegSf7r5kfVU/B1/E4evhzMj/h/wDzT/uxgf7QzKMV/KKhjqWPeJPOY+3DU49mxtWYm9tRJt+0fuwuFEP3Ot5ej+QiPAcxH5o/5k7/ALWKx4HmAT9C+/YfgcZY8T5safpTedx2w5PEub3FaZgXVY67HTttc98PhxQn2jUe6Xv8mg3B8x/yan+U/gMQ08lVIBFKofgjHb5Yrf7x5xSVZxIMXC/uIWItuMPyniHNU/SykEz3/C2BwQv18uaRapZCsTApVf8AIw+8YNfDnDDQpnV62Mn2tYe/9cCGS8XZo2+igbltUQB13J+/BgmVqVTTR87QRWU+aadOsrpyFhHmqJQgeo6L2GKjFIxrYqVVZeQPcV4a+azbmkhdFVgWsF+iVddyQCFLrIF426YzuO8BanoprqZ9dRWoRzq0ISqKG+kJkiVUA6fs6N/hjwCrQq1kqU2poV3sQwuGS91uVYDcaCDOJv8AFOpSSkKb0iNZYitq0wwUvvpblLwdMgyZHfFKN9TlscjDUxY/krHu/wCVB735hTGmfhPxO+FiEZGobinUIOxCtB9xfbHuJsuhJ1P/ABA4HUp0ars9GmjlS+nLlSAGGzpMyTs2mTAm5J5jw2rTaoXqSaRvUKIFbTKapVHCgBpKzuwUXmB2PxAmWOVq5uq6ZkU2Rgs6CSpDhNTa2YHaP0T3vjneUzKcTzNEPRVfL+kraPJUt5dEwtNQisRyQZYjT2gY1ktR2JOJ+IaD0spl6NBlpKSaiVkSTDELUlCLxrLEQDYEtGKvinK5kKSalGorqajMvk210zThHpW0mmuwCgzUaPVFTOM1LNUXKeW3ls0OSFRmRgJlGUwSj+ll+kUGMQeIeI1a/lNUZCAhQfRqshapYlqfoktzRAA07CYwnLTULFM8SfytClglQajTOpllRGsFgLykgywm1tOnFejxAaqg0qVqSCIIA1EE6FnlPKNoPSYsaz5UiNxqWYiAQdiO62+Er8sRLTBIWZPef3YhjL1erqA1OSRCBeoWxjXvaAADYdNow1hA7G53F5xDrvyx8bg+/QYfykmT07df7+/EMC9la9RWR0YEzYC7KVvHcTJIE80GNrPXiAYlKrWZ9ZIXmLXJLMF1ajMSQY+GI8uVEmLkGGlgwboZ7SARteO2FUGuGaTFgdUbkk3Y2MnoB8MO6AjNV3JvLQpaQDABiSdoveN4JOxOLmU+heQrMxUFObSdWsgMumWswgQel+oxUoZjy+8NIZdRIZZ+sAbkRIn9U4lR1Ac0gUlpW3NA1dAbAqTNyLAGZnBoAQ+FnyyljUcrVVNSsGjTU1ESA4idJUC9mE73xh8Xrq5YwNRJYmQZZuaT8J+Rn44qUssdOo0308vq1BSH1Q0iLQB16j9IYWUy4NKu0CU8uDqAI1ORZd27E9JFr4HroFja8FU9Qq/FP48HGVogYD/AC2qza6dfZsGiNfA9jRElenKkRjmPj6lGbAH/ACaf7i4/hx0uvUsI99sc8/xGX6akf/0r+6rVnEp/WU19IKpWO4sZ3/v+7Y91b3nuY/vv8cOoCT7dj3HYYc4tJNxaPn0xpfUyE1Sx1fMW9jb+eJGUQJIB6AGQNrYqM41dIiNrbf1xOtaWA0yNgpabbAE7n8Yw7AWUZeYMIaP3GDKn4r/XFetTUQwk/KL/AC2+3FzN6SimoCrnlpgJCNp0y7OWktdgTBmB2tXL2AvYztheYxyUTUX9YEETGkXNobebAD2Ig9PaCF6buSCEMsA3NNvnBYxq6EjuME9OmP8AZ/meQ6DW2msruQXUqQClljSWQEXXQxvNsV8q4IqjmgOH6wEFydQ0kBSJW50hpEGBN9bMRK2dWrVoM6iQFQwECkBjpOlSwVihUEXIbVImThuYypOry1LaASxUalVQZmVkFQBdtt+04OfAvh7L1clmnq0yrs4COQ2hAAG5WhmChhcwbBZJwFZzhzJUq0ajrTKswIDchYMAEsYIG4LHp3wpLXMATf4ceHC9fz61LWlJEqrTkB21FtDqCQCkqZJMbb9OlZzw951JT5lRHKsFDl3R0ZgwSvyKVgswABDLqYAkWxzqr4nqUjRp0fLovl6ejWhhSV3SoplXjngAwWqFgeYx0zJ+KG/I0r1KbDXoVGBB1MwjXAB0gnmAI2IsDYXTswRiZTx6ctU8jNUzrQGWA520rN5Zhq3+tpgySuxzP8V+KUqtKh9GVdnLU6lRWC6BAMqRr0nlJGki4iZwOeI/ENGpqajSehW85281WgVAwJ51sdUk3vp1EW1AYGK55Kbl3kvBc/V0gQqDVLRYkxAhQDvis3ILlpa9B+atmawczISiCkAwuk+YltIH1RhYHM/xJTUY0wVUmwLAkd/TAiZsBYYWDLPr7hZmvmnOgCTEzHSY3wU/4RZhxXVAzBWc6lBOlvo29Q2Ow37DCwsZ0txw3Hf4zUh/tFbDmoJNt7sL97AfYMc+1lpLEkkgkm5JJEknrOFhYrmSjU4rapVAsAywBsLU9sYtY3+zCwsKO7GW8119m/HD6DENa1unwx7hYhd0SLR9Z/Yn5zv8cR0UGpbD+2GFhYSG9yKoOYfsn/ScR6zO59X4x92FhYoAxpUFK8VlVPlCstOQOQK3KqfogdANsB1Ueo9dS4WFi58ge4YeAR+d/aX7jguHqx5hYmWxpEVcWX54Af8AEU89D/0j/wDY2FhYyj/sKl3AUXr8fwx5mtvs+849wsdHMxK9Tcfs/hiQi/z/AAwsLFMGW2qEhwSSBQUgTafyhLj35m/zHviX+n+oYWFiXsMsZKqwpOASA0AgEwQEqkAjqJAPyGI6J106zPzNqp3a55g+q57wJ7xhYWI6i5BRxXMuuTyBV2B/J1EgkGFc6RbtqaO2o98ZPDLte/JVN7/8GoZ+3CwsZy7/APaDmQ8KEq03sd/2l/mftx3vwig/I8tYWy0i2xPUdj749wsa0d2JbnFvFQ9B6nLST1JOdqiT74Fc2xgXNkgew1sYHtJJ+ZwsLGniDmbOS4jWSmqpVqKoFgrsAPgAcLCwsZ3E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0" name="Picture 4" descr="http://www.ridelust.com/wp-content/uploads/800px-Car_off_cliff_sign.JPG"/>
          <p:cNvPicPr>
            <a:picLocks noChangeAspect="1" noChangeArrowheads="1"/>
          </p:cNvPicPr>
          <p:nvPr/>
        </p:nvPicPr>
        <p:blipFill>
          <a:blip r:embed="rId3" cstate="print"/>
          <a:srcRect/>
          <a:stretch>
            <a:fillRect/>
          </a:stretch>
        </p:blipFill>
        <p:spPr bwMode="auto">
          <a:xfrm>
            <a:off x="1657350" y="3314699"/>
            <a:ext cx="3905250" cy="2933701"/>
          </a:xfrm>
          <a:prstGeom prst="rect">
            <a:avLst/>
          </a:prstGeom>
          <a:noFill/>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Risk Charts</a:t>
            </a:r>
            <a:endParaRPr lang="en-US" sz="3200" dirty="0"/>
          </a:p>
        </p:txBody>
      </p:sp>
      <p:pic>
        <p:nvPicPr>
          <p:cNvPr id="6" name="Picture Placeholder 5" descr="google.risk.matrix.bmp"/>
          <p:cNvPicPr>
            <a:picLocks noGrp="1" noChangeAspect="1"/>
          </p:cNvPicPr>
          <p:nvPr>
            <p:ph type="pic" idx="1"/>
          </p:nvPr>
        </p:nvPicPr>
        <p:blipFill>
          <a:blip r:embed="rId3" cstate="print"/>
          <a:srcRect l="4781" r="4781"/>
          <a:stretch>
            <a:fillRect/>
          </a:stretch>
        </p:blipFill>
        <p:spPr/>
      </p:pic>
      <p:sp>
        <p:nvSpPr>
          <p:cNvPr id="5" name="Text Placeholder 4"/>
          <p:cNvSpPr>
            <a:spLocks noGrp="1"/>
          </p:cNvSpPr>
          <p:nvPr>
            <p:ph type="body" sz="half" idx="2"/>
          </p:nvPr>
        </p:nvSpPr>
        <p:spPr/>
        <p:txBody>
          <a:bodyPr/>
          <a:lstStyle/>
          <a:p>
            <a:endParaRPr lang="en-US" dirty="0"/>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304800" y="685800"/>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4" name="Up Arrow 3"/>
          <p:cNvSpPr/>
          <p:nvPr/>
        </p:nvSpPr>
        <p:spPr bwMode="auto">
          <a:xfrm rot="5400000">
            <a:off x="3657600" y="3657599"/>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TextBox 4"/>
          <p:cNvSpPr txBox="1"/>
          <p:nvPr/>
        </p:nvSpPr>
        <p:spPr>
          <a:xfrm>
            <a:off x="2057400" y="5791200"/>
            <a:ext cx="3810000" cy="769441"/>
          </a:xfrm>
          <a:prstGeom prst="rect">
            <a:avLst/>
          </a:prstGeom>
          <a:noFill/>
        </p:spPr>
        <p:txBody>
          <a:bodyPr wrap="square" rtlCol="0">
            <a:spAutoFit/>
          </a:bodyPr>
          <a:lstStyle/>
          <a:p>
            <a:pPr algn="ctr"/>
            <a:r>
              <a:rPr lang="en-US" sz="4400" dirty="0" smtClean="0"/>
              <a:t>Likelihood</a:t>
            </a:r>
            <a:endParaRPr lang="en-US" sz="4400" dirty="0"/>
          </a:p>
        </p:txBody>
      </p:sp>
      <p:sp>
        <p:nvSpPr>
          <p:cNvPr id="6" name="TextBox 5"/>
          <p:cNvSpPr txBox="1"/>
          <p:nvPr/>
        </p:nvSpPr>
        <p:spPr>
          <a:xfrm>
            <a:off x="561946" y="1295400"/>
            <a:ext cx="861774" cy="3048000"/>
          </a:xfrm>
          <a:prstGeom prst="rect">
            <a:avLst/>
          </a:prstGeom>
          <a:noFill/>
        </p:spPr>
        <p:txBody>
          <a:bodyPr vert="vert270" wrap="square" rtlCol="0" anchor="ctr" anchorCtr="0">
            <a:spAutoFit/>
          </a:bodyPr>
          <a:lstStyle/>
          <a:p>
            <a:r>
              <a:rPr lang="en-US" sz="4400" dirty="0" smtClean="0"/>
              <a:t>Effect</a:t>
            </a:r>
            <a:endParaRPr lang="en-US" sz="4400" dirty="0"/>
          </a:p>
        </p:txBody>
      </p:sp>
      <p:sp>
        <p:nvSpPr>
          <p:cNvPr id="7" name="Rectangle 6"/>
          <p:cNvSpPr/>
          <p:nvPr/>
        </p:nvSpPr>
        <p:spPr>
          <a:xfrm>
            <a:off x="19050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38862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21336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05000" y="3810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21336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21336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7" name="TextBox 16"/>
          <p:cNvSpPr txBox="1"/>
          <p:nvPr/>
        </p:nvSpPr>
        <p:spPr>
          <a:xfrm>
            <a:off x="6096000" y="2351782"/>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8" name="TextBox 17"/>
          <p:cNvSpPr txBox="1"/>
          <p:nvPr/>
        </p:nvSpPr>
        <p:spPr>
          <a:xfrm>
            <a:off x="41148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9" name="TextBox 18"/>
          <p:cNvSpPr txBox="1"/>
          <p:nvPr/>
        </p:nvSpPr>
        <p:spPr>
          <a:xfrm>
            <a:off x="41148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0" name="TextBox 19"/>
          <p:cNvSpPr txBox="1"/>
          <p:nvPr/>
        </p:nvSpPr>
        <p:spPr>
          <a:xfrm>
            <a:off x="21336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1" name="TextBox 20"/>
          <p:cNvSpPr txBox="1"/>
          <p:nvPr/>
        </p:nvSpPr>
        <p:spPr>
          <a:xfrm>
            <a:off x="2133600" y="2275582"/>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2" name="TextBox 21"/>
          <p:cNvSpPr txBox="1"/>
          <p:nvPr/>
        </p:nvSpPr>
        <p:spPr>
          <a:xfrm>
            <a:off x="4114800" y="22860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3" name="TextBox 22"/>
          <p:cNvSpPr txBox="1"/>
          <p:nvPr/>
        </p:nvSpPr>
        <p:spPr>
          <a:xfrm>
            <a:off x="2133600" y="5334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4" name="TextBox 23"/>
          <p:cNvSpPr txBox="1"/>
          <p:nvPr/>
        </p:nvSpPr>
        <p:spPr>
          <a:xfrm>
            <a:off x="6096000" y="4038600"/>
            <a:ext cx="1219200" cy="1077218"/>
          </a:xfrm>
          <a:prstGeom prst="rect">
            <a:avLst/>
          </a:prstGeom>
          <a:noFill/>
        </p:spPr>
        <p:txBody>
          <a:bodyPr wrap="square" rtlCol="0">
            <a:spAutoFit/>
          </a:bodyPr>
          <a:lstStyle/>
          <a:p>
            <a:pPr algn="ctr"/>
            <a:r>
              <a:rPr lang="en-US" sz="3200" dirty="0" smtClean="0"/>
              <a:t>Med Risk</a:t>
            </a:r>
            <a:endParaRPr lang="en-US" sz="3200" dirty="0"/>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sz="quarter" idx="1"/>
          </p:nvPr>
        </p:nvSpPr>
        <p:spPr/>
        <p:txBody>
          <a:bodyPr/>
          <a:lstStyle/>
          <a:p>
            <a:r>
              <a:rPr lang="en-US" dirty="0" smtClean="0"/>
              <a:t>Now we have a measurement</a:t>
            </a:r>
            <a:r>
              <a:rPr lang="en-US" baseline="0" dirty="0" smtClean="0"/>
              <a:t> of Risk that management can relate to</a:t>
            </a:r>
          </a:p>
          <a:p>
            <a:r>
              <a:rPr lang="en-US" baseline="0" dirty="0" smtClean="0"/>
              <a:t>Management’s job to decide what level of Risk they are willing to live with</a:t>
            </a:r>
          </a:p>
          <a:p>
            <a:r>
              <a:rPr lang="en-US" baseline="0" dirty="0" smtClean="0"/>
              <a:t>This will define what Threats and Vulnerabilities need to be addressed with Controls</a:t>
            </a:r>
            <a:endParaRPr lang="en-US"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Respond to risk</a:t>
            </a:r>
            <a:endParaRPr lang="en-US" dirty="0"/>
          </a:p>
        </p:txBody>
      </p:sp>
      <p:sp>
        <p:nvSpPr>
          <p:cNvPr id="3" name="Content Placeholder 2"/>
          <p:cNvSpPr>
            <a:spLocks noGrp="1"/>
          </p:cNvSpPr>
          <p:nvPr>
            <p:ph idx="1"/>
          </p:nvPr>
        </p:nvSpPr>
        <p:spPr/>
        <p:txBody>
          <a:bodyPr/>
          <a:lstStyle/>
          <a:p>
            <a:pPr lvl="0"/>
            <a:r>
              <a:rPr lang="en-US" dirty="0" smtClean="0"/>
              <a:t>What are we going to do with this information?</a:t>
            </a:r>
            <a:endParaRPr lang="en-US" dirty="0"/>
          </a:p>
        </p:txBody>
      </p:sp>
      <p:pic>
        <p:nvPicPr>
          <p:cNvPr id="8194" name="Picture 2" descr="http://pad3.whstatic.com/images/thumb/4/46/Use-a-Hammer-Safely-Step-6.jpg/550px-Use-a-Hammer-Safely-Step-6.jpg"/>
          <p:cNvPicPr>
            <a:picLocks noChangeAspect="1" noChangeArrowheads="1"/>
          </p:cNvPicPr>
          <p:nvPr/>
        </p:nvPicPr>
        <p:blipFill>
          <a:blip r:embed="rId3" cstate="print"/>
          <a:srcRect/>
          <a:stretch>
            <a:fillRect/>
          </a:stretch>
        </p:blipFill>
        <p:spPr bwMode="auto">
          <a:xfrm>
            <a:off x="1733550" y="3305175"/>
            <a:ext cx="3905250" cy="3019425"/>
          </a:xfrm>
          <a:prstGeom prst="rect">
            <a:avLst/>
          </a:prstGeom>
          <a:noFill/>
        </p:spPr>
      </p:pic>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alternative courses of action</a:t>
            </a:r>
            <a:endParaRPr lang="en-US" dirty="0"/>
          </a:p>
        </p:txBody>
      </p:sp>
      <p:graphicFrame>
        <p:nvGraphicFramePr>
          <p:cNvPr id="4" name="Content Placeholder 3"/>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24000" y="2438400"/>
            <a:ext cx="1219200" cy="954107"/>
          </a:xfrm>
          <a:prstGeom prst="rect">
            <a:avLst/>
          </a:prstGeom>
          <a:noFill/>
        </p:spPr>
        <p:txBody>
          <a:bodyPr wrap="square" rtlCol="0">
            <a:spAutoFit/>
          </a:bodyPr>
          <a:lstStyle/>
          <a:p>
            <a:pPr algn="ctr"/>
            <a:r>
              <a:rPr lang="en-US" sz="2800" dirty="0" smtClean="0"/>
              <a:t>Bring it on!</a:t>
            </a:r>
            <a:endParaRPr lang="en-US" sz="2800" dirty="0"/>
          </a:p>
        </p:txBody>
      </p:sp>
      <p:sp>
        <p:nvSpPr>
          <p:cNvPr id="7" name="TextBox 6"/>
          <p:cNvSpPr txBox="1"/>
          <p:nvPr/>
        </p:nvSpPr>
        <p:spPr>
          <a:xfrm>
            <a:off x="7391400" y="2438400"/>
            <a:ext cx="1219200" cy="954107"/>
          </a:xfrm>
          <a:prstGeom prst="rect">
            <a:avLst/>
          </a:prstGeom>
          <a:noFill/>
        </p:spPr>
        <p:txBody>
          <a:bodyPr wrap="square" rtlCol="0">
            <a:spAutoFit/>
          </a:bodyPr>
          <a:lstStyle/>
          <a:p>
            <a:pPr algn="ctr"/>
            <a:r>
              <a:rPr lang="en-US" sz="2800" dirty="0" smtClean="0"/>
              <a:t>Just say no</a:t>
            </a:r>
            <a:endParaRPr lang="en-US" sz="2800" dirty="0"/>
          </a:p>
        </p:txBody>
      </p:sp>
      <p:sp>
        <p:nvSpPr>
          <p:cNvPr id="8" name="TextBox 7"/>
          <p:cNvSpPr txBox="1"/>
          <p:nvPr/>
        </p:nvSpPr>
        <p:spPr>
          <a:xfrm>
            <a:off x="5410200" y="2438400"/>
            <a:ext cx="1219200" cy="954107"/>
          </a:xfrm>
          <a:prstGeom prst="rect">
            <a:avLst/>
          </a:prstGeom>
          <a:noFill/>
        </p:spPr>
        <p:txBody>
          <a:bodyPr wrap="square" rtlCol="0">
            <a:spAutoFit/>
          </a:bodyPr>
          <a:lstStyle/>
          <a:p>
            <a:pPr algn="ctr"/>
            <a:r>
              <a:rPr lang="en-US" sz="2800" dirty="0" smtClean="0"/>
              <a:t>Not me!</a:t>
            </a:r>
            <a:endParaRPr lang="en-US" sz="2800" dirty="0"/>
          </a:p>
        </p:txBody>
      </p:sp>
      <p:sp>
        <p:nvSpPr>
          <p:cNvPr id="9" name="TextBox 8"/>
          <p:cNvSpPr txBox="1"/>
          <p:nvPr/>
        </p:nvSpPr>
        <p:spPr>
          <a:xfrm>
            <a:off x="3429000" y="2438400"/>
            <a:ext cx="1295400" cy="954107"/>
          </a:xfrm>
          <a:prstGeom prst="rect">
            <a:avLst/>
          </a:prstGeom>
          <a:noFill/>
        </p:spPr>
        <p:txBody>
          <a:bodyPr wrap="square" rtlCol="0">
            <a:spAutoFit/>
          </a:bodyPr>
          <a:lstStyle/>
          <a:p>
            <a:pPr algn="ctr"/>
            <a:r>
              <a:rPr lang="en-US" sz="2800" dirty="0" smtClean="0"/>
              <a:t>Shields up!</a:t>
            </a:r>
            <a:endParaRPr lang="en-US" sz="2800" dirty="0"/>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a:t>
            </a:r>
            <a:r>
              <a:rPr lang="en-US" baseline="0" dirty="0" smtClean="0"/>
              <a:t> risk</a:t>
            </a:r>
            <a:endParaRPr lang="en-US" dirty="0"/>
          </a:p>
        </p:txBody>
      </p:sp>
      <p:graphicFrame>
        <p:nvGraphicFramePr>
          <p:cNvPr id="8" name="Content Placeholder 7"/>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2286000"/>
            <a:ext cx="1143000" cy="1143000"/>
          </a:xfrm>
          <a:prstGeom prst="rect">
            <a:avLst/>
          </a:prstGeom>
          <a:noFill/>
        </p:spPr>
      </p:pic>
      <p:pic>
        <p:nvPicPr>
          <p:cNvPr id="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4648200"/>
            <a:ext cx="1143000" cy="1143000"/>
          </a:xfrm>
          <a:prstGeom prst="rect">
            <a:avLst/>
          </a:prstGeom>
          <a:noFill/>
        </p:spPr>
      </p:pic>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Management Sign-off</a:t>
            </a:r>
            <a:endParaRPr lang="en-US" dirty="0"/>
          </a:p>
        </p:txBody>
      </p:sp>
      <p:pic>
        <p:nvPicPr>
          <p:cNvPr id="1026" name="Picture 2" descr="C:\Users\conrad.reynolds\AppData\Local\Microsoft\Windows\Temporary Internet Files\Content.IE5\Y0BDBYFA\MP900431153[1].jpg"/>
          <p:cNvPicPr>
            <a:picLocks noGrp="1" noChangeAspect="1" noChangeArrowheads="1"/>
          </p:cNvPicPr>
          <p:nvPr>
            <p:ph idx="1"/>
          </p:nvPr>
        </p:nvPicPr>
        <p:blipFill>
          <a:blip r:embed="rId3" cstate="print"/>
          <a:srcRect/>
          <a:stretch>
            <a:fillRect/>
          </a:stretch>
        </p:blipFill>
        <p:spPr bwMode="auto">
          <a:xfrm>
            <a:off x="2133600" y="2017713"/>
            <a:ext cx="4110782" cy="4114800"/>
          </a:xfrm>
          <a:prstGeom prst="rect">
            <a:avLst/>
          </a:prstGeom>
          <a:noFill/>
        </p:spPr>
      </p:pic>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sz="quarter" idx="1"/>
          </p:nvPr>
        </p:nvSpPr>
        <p:spPr/>
        <p:txBody>
          <a:bodyPr/>
          <a:lstStyle/>
          <a:p>
            <a:r>
              <a:rPr lang="en-US" dirty="0" smtClean="0"/>
              <a:t>There is no bank that cannot be robbed</a:t>
            </a:r>
          </a:p>
          <a:p>
            <a:r>
              <a:rPr lang="en-US" dirty="0" smtClean="0"/>
              <a:t>Either lower the magnitude</a:t>
            </a:r>
            <a:r>
              <a:rPr lang="en-US" baseline="0" dirty="0" smtClean="0"/>
              <a:t> of the Effect or reduce the likelihood of Attack</a:t>
            </a:r>
            <a:endParaRPr lang="en-US" dirty="0" smtClean="0"/>
          </a:p>
          <a:p>
            <a:r>
              <a:rPr lang="en-US" dirty="0" smtClean="0"/>
              <a:t>It is critical to assign</a:t>
            </a:r>
            <a:r>
              <a:rPr lang="en-US" baseline="0" dirty="0" smtClean="0"/>
              <a:t> responsibility and tests for all controls implemented</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66800" y="1524000"/>
            <a:ext cx="7010400" cy="584775"/>
          </a:xfrm>
          <a:prstGeom prst="rect">
            <a:avLst/>
          </a:prstGeom>
          <a:noFill/>
        </p:spPr>
        <p:txBody>
          <a:bodyPr wrap="square" rtlCol="0">
            <a:spAutoFit/>
          </a:bodyPr>
          <a:lstStyle/>
          <a:p>
            <a:pPr algn="ctr"/>
            <a:endParaRPr lang="en-US"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F033151E-C797-496B-A668-F57B65E9B81D}"/>
                                            </p:graphicEl>
                                          </p:spTgt>
                                        </p:tgtEl>
                                        <p:attrNameLst>
                                          <p:attrName>style.visibility</p:attrName>
                                        </p:attrNameLst>
                                      </p:cBhvr>
                                      <p:to>
                                        <p:strVal val="visible"/>
                                      </p:to>
                                    </p:set>
                                    <p:animEffect transition="in" filter="wipe(left)">
                                      <p:cBhvr>
                                        <p:cTn id="7" dur="500"/>
                                        <p:tgtEl>
                                          <p:spTgt spid="7">
                                            <p:graphicEl>
                                              <a:dgm id="{F033151E-C797-496B-A668-F57B65E9B81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8443EFD3-8FE0-4626-85B9-FD39F06FE93F}"/>
                                            </p:graphicEl>
                                          </p:spTgt>
                                        </p:tgtEl>
                                        <p:attrNameLst>
                                          <p:attrName>style.visibility</p:attrName>
                                        </p:attrNameLst>
                                      </p:cBhvr>
                                      <p:to>
                                        <p:strVal val="visible"/>
                                      </p:to>
                                    </p:set>
                                    <p:animEffect transition="in" filter="wipe(left)">
                                      <p:cBhvr>
                                        <p:cTn id="11" dur="500"/>
                                        <p:tgtEl>
                                          <p:spTgt spid="7">
                                            <p:graphicEl>
                                              <a:dgm id="{8443EFD3-8FE0-4626-85B9-FD39F06FE93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C4E16BC0-6525-4C4A-95A3-9763AC9811CD}"/>
                                            </p:graphicEl>
                                          </p:spTgt>
                                        </p:tgtEl>
                                        <p:attrNameLst>
                                          <p:attrName>style.visibility</p:attrName>
                                        </p:attrNameLst>
                                      </p:cBhvr>
                                      <p:to>
                                        <p:strVal val="visible"/>
                                      </p:to>
                                    </p:set>
                                    <p:animEffect transition="in" filter="wipe(left)">
                                      <p:cBhvr>
                                        <p:cTn id="15" dur="500"/>
                                        <p:tgtEl>
                                          <p:spTgt spid="7">
                                            <p:graphicEl>
                                              <a:dgm id="{C4E16BC0-6525-4C4A-95A3-9763AC9811C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456F1F4F-6DCC-496D-B69F-E887EEAB7E48}"/>
                                            </p:graphicEl>
                                          </p:spTgt>
                                        </p:tgtEl>
                                        <p:attrNameLst>
                                          <p:attrName>style.visibility</p:attrName>
                                        </p:attrNameLst>
                                      </p:cBhvr>
                                      <p:to>
                                        <p:strVal val="visible"/>
                                      </p:to>
                                    </p:set>
                                    <p:animEffect transition="in" filter="wipe(left)">
                                      <p:cBhvr>
                                        <p:cTn id="19" dur="500"/>
                                        <p:tgtEl>
                                          <p:spTgt spid="7">
                                            <p:graphicEl>
                                              <a:dgm id="{456F1F4F-6DCC-496D-B69F-E887EEAB7E48}"/>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1709607F-592A-4FF9-8DDB-2B0A84B03EE4}"/>
                                            </p:graphicEl>
                                          </p:spTgt>
                                        </p:tgtEl>
                                        <p:attrNameLst>
                                          <p:attrName>style.visibility</p:attrName>
                                        </p:attrNameLst>
                                      </p:cBhvr>
                                      <p:to>
                                        <p:strVal val="visible"/>
                                      </p:to>
                                    </p:set>
                                    <p:animEffect transition="in" filter="wipe(left)">
                                      <p:cBhvr>
                                        <p:cTn id="23" dur="500"/>
                                        <p:tgtEl>
                                          <p:spTgt spid="7">
                                            <p:graphicEl>
                                              <a:dgm id="{1709607F-592A-4FF9-8DDB-2B0A84B03E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Communicate results to key personnel</a:t>
            </a:r>
            <a:endParaRPr lang="en-US" dirty="0"/>
          </a:p>
        </p:txBody>
      </p:sp>
      <p:sp>
        <p:nvSpPr>
          <p:cNvPr id="3" name="Content Placeholder 2"/>
          <p:cNvSpPr>
            <a:spLocks noGrp="1"/>
          </p:cNvSpPr>
          <p:nvPr>
            <p:ph idx="1"/>
          </p:nvPr>
        </p:nvSpPr>
        <p:spPr/>
        <p:txBody>
          <a:bodyPr/>
          <a:lstStyle/>
          <a:p>
            <a:r>
              <a:rPr lang="en-US" dirty="0" smtClean="0"/>
              <a:t>Communicate results to decision makers to support risk responses.</a:t>
            </a:r>
          </a:p>
        </p:txBody>
      </p:sp>
      <p:pic>
        <p:nvPicPr>
          <p:cNvPr id="27650" name="Picture 2" descr="C:\Users\conrad.reynolds\AppData\Local\Microsoft\Windows\Temporary Internet Files\Content.IE5\EU948WDX\MC900233413[1].wmf"/>
          <p:cNvPicPr>
            <a:picLocks noChangeAspect="1" noChangeArrowheads="1"/>
          </p:cNvPicPr>
          <p:nvPr/>
        </p:nvPicPr>
        <p:blipFill>
          <a:blip r:embed="rId3" cstate="print"/>
          <a:srcRect/>
          <a:stretch>
            <a:fillRect/>
          </a:stretch>
        </p:blipFill>
        <p:spPr bwMode="auto">
          <a:xfrm>
            <a:off x="1752600" y="3733800"/>
            <a:ext cx="2302598" cy="2445945"/>
          </a:xfrm>
          <a:prstGeom prst="rect">
            <a:avLst/>
          </a:prstGeom>
          <a:noFill/>
        </p:spPr>
      </p:pic>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nrad.reynolds\AppData\Local\Microsoft\Windows\Temporary Internet Files\Content.IE5\334UEZI1\MC900441734[1].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38200" y="0"/>
            <a:ext cx="6858000" cy="6858000"/>
          </a:xfrm>
          <a:prstGeom prst="rect">
            <a:avLst/>
          </a:prstGeom>
          <a:noFill/>
        </p:spPr>
      </p:pic>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sz="quarter" idx="1"/>
          </p:nvPr>
        </p:nvSpPr>
        <p:spPr/>
        <p:txBody>
          <a:bodyPr/>
          <a:lstStyle/>
          <a:p>
            <a:r>
              <a:rPr lang="en-US" baseline="0" dirty="0" smtClean="0"/>
              <a:t>For the sake of audit and future reviews, document controls not implemented, too</a:t>
            </a:r>
          </a:p>
          <a:p>
            <a:r>
              <a:rPr lang="en-US" dirty="0" smtClean="0"/>
              <a:t>Hierarchical information</a:t>
            </a:r>
          </a:p>
          <a:p>
            <a:endParaRPr lang="en-US" dirty="0"/>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Mind</a:t>
            </a:r>
            <a:r>
              <a:rPr lang="en-US" baseline="0" dirty="0" smtClean="0"/>
              <a:t> Map</a:t>
            </a:r>
            <a:endParaRPr lang="en-US" dirty="0"/>
          </a:p>
        </p:txBody>
      </p:sp>
      <p:pic>
        <p:nvPicPr>
          <p:cNvPr id="2050" name="Picture 2"/>
          <p:cNvPicPr>
            <a:picLocks noGrp="1" noChangeAspect="1" noChangeArrowheads="1"/>
          </p:cNvPicPr>
          <p:nvPr>
            <p:ph sz="quarter" idx="1"/>
          </p:nvPr>
        </p:nvPicPr>
        <p:blipFill>
          <a:blip r:embed="rId3" cstate="print"/>
          <a:srcRect/>
          <a:stretch>
            <a:fillRect/>
          </a:stretch>
        </p:blipFill>
        <p:spPr bwMode="auto">
          <a:xfrm>
            <a:off x="2731770" y="2303462"/>
            <a:ext cx="2918460" cy="34671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Fish Diagram</a:t>
            </a:r>
            <a:endParaRPr lang="en-US" dirty="0"/>
          </a:p>
        </p:txBody>
      </p:sp>
      <p:pic>
        <p:nvPicPr>
          <p:cNvPr id="4" name="Content Placeholder 3" descr="Risk Fish.jpg"/>
          <p:cNvPicPr>
            <a:picLocks noGrp="1" noChangeAspect="1"/>
          </p:cNvPicPr>
          <p:nvPr>
            <p:ph sz="quarter" idx="1"/>
          </p:nvPr>
        </p:nvPicPr>
        <p:blipFill>
          <a:blip r:embed="rId3" cstate="print"/>
          <a:stretch>
            <a:fillRect/>
          </a:stretch>
        </p:blipFill>
        <p:spPr>
          <a:xfrm>
            <a:off x="941916" y="1600200"/>
            <a:ext cx="6498167" cy="4873625"/>
          </a:xfrm>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Risk Bow Tie</a:t>
            </a:r>
            <a:endParaRPr lang="en-US" dirty="0"/>
          </a:p>
        </p:txBody>
      </p:sp>
      <p:pic>
        <p:nvPicPr>
          <p:cNvPr id="4" name="Content Placeholder 3" descr="risk.bow.tie.jpg"/>
          <p:cNvPicPr>
            <a:picLocks noGrp="1" noChangeAspect="1"/>
          </p:cNvPicPr>
          <p:nvPr>
            <p:ph sz="quarter" idx="1"/>
          </p:nvPr>
        </p:nvPicPr>
        <p:blipFill>
          <a:blip r:embed="rId3" cstate="print"/>
          <a:stretch>
            <a:fillRect/>
          </a:stretch>
        </p:blipFill>
        <p:spPr>
          <a:xfrm>
            <a:off x="609600" y="1524000"/>
            <a:ext cx="7323896" cy="4917851"/>
          </a:xfrm>
        </p:spPr>
      </p:pic>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assessment over time</a:t>
            </a:r>
            <a:endParaRPr lang="en-US" dirty="0"/>
          </a:p>
        </p:txBody>
      </p:sp>
      <p:sp>
        <p:nvSpPr>
          <p:cNvPr id="3" name="Content Placeholder 2"/>
          <p:cNvSpPr>
            <a:spLocks noGrp="1"/>
          </p:cNvSpPr>
          <p:nvPr>
            <p:ph idx="1"/>
          </p:nvPr>
        </p:nvSpPr>
        <p:spPr/>
        <p:txBody>
          <a:bodyPr/>
          <a:lstStyle/>
          <a:p>
            <a:r>
              <a:rPr lang="en-US" dirty="0" smtClean="0"/>
              <a:t>Ongoing monitoring of risk factors that contribute to changes in risk </a:t>
            </a:r>
          </a:p>
          <a:p>
            <a:r>
              <a:rPr lang="en-US" dirty="0" smtClean="0"/>
              <a:t>Update existing assessment using the results from monitoring of risk factors</a:t>
            </a:r>
            <a:endParaRPr lang="en-US" dirty="0"/>
          </a:p>
        </p:txBody>
      </p:sp>
      <p:pic>
        <p:nvPicPr>
          <p:cNvPr id="25608" name="Picture 8" descr="http://farm4.static.flickr.com/3608/3450663121_eb8542888e.jpg"/>
          <p:cNvPicPr>
            <a:picLocks noChangeAspect="1" noChangeArrowheads="1"/>
          </p:cNvPicPr>
          <p:nvPr/>
        </p:nvPicPr>
        <p:blipFill>
          <a:blip r:embed="rId3" cstate="print"/>
          <a:srcRect/>
          <a:stretch>
            <a:fillRect/>
          </a:stretch>
        </p:blipFill>
        <p:spPr bwMode="auto">
          <a:xfrm>
            <a:off x="4552950" y="4410075"/>
            <a:ext cx="3905250" cy="1990725"/>
          </a:xfrm>
          <a:prstGeom prst="rect">
            <a:avLst/>
          </a:prstGeom>
          <a:noFill/>
        </p:spPr>
      </p:pic>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quarter" idx="1"/>
          </p:nvPr>
        </p:nvSpPr>
        <p:spPr/>
        <p:txBody>
          <a:bodyPr>
            <a:normAutofit/>
          </a:bodyPr>
          <a:lstStyle/>
          <a:p>
            <a:r>
              <a:rPr lang="en-US" dirty="0" smtClean="0"/>
              <a:t>Determine what business functions the application</a:t>
            </a:r>
            <a:r>
              <a:rPr lang="en-US" baseline="0" dirty="0" smtClean="0"/>
              <a:t> is expected to perform (Objective)</a:t>
            </a:r>
          </a:p>
          <a:p>
            <a:r>
              <a:rPr lang="en-US" baseline="0" dirty="0" smtClean="0"/>
              <a:t>Determine what would happen if the application failed to perform that function (Effect)</a:t>
            </a:r>
          </a:p>
          <a:p>
            <a:r>
              <a:rPr lang="en-US" baseline="0" dirty="0" smtClean="0"/>
              <a:t>Determine what could cause such failures (Threats &amp; Vulnerabilities)</a:t>
            </a:r>
          </a:p>
          <a:p>
            <a:r>
              <a:rPr lang="en-US" baseline="0" dirty="0" smtClean="0"/>
              <a:t>Estimate how likely a given cause would be (Likelihood)</a:t>
            </a:r>
          </a:p>
          <a:p>
            <a:r>
              <a:rPr lang="en-US" baseline="0" dirty="0" smtClean="0"/>
              <a:t>Risk = Effect * Likelihood</a:t>
            </a:r>
          </a:p>
          <a:p>
            <a:r>
              <a:rPr lang="en-US" dirty="0" smtClean="0"/>
              <a:t>Apply Controls to lower Risk to an acceptable level</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dilbert.data.irrelevant.gif"/>
          <p:cNvPicPr>
            <a:picLocks noGrp="1" noChangeAspect="1"/>
          </p:cNvPicPr>
          <p:nvPr>
            <p:ph sz="quarter" idx="1"/>
          </p:nvPr>
        </p:nvPicPr>
        <p:blipFill>
          <a:blip r:embed="rId3" cstate="print"/>
          <a:stretch>
            <a:fillRect/>
          </a:stretch>
        </p:blipFill>
        <p:spPr>
          <a:xfrm>
            <a:off x="304800" y="2133600"/>
            <a:ext cx="8172174" cy="2819400"/>
          </a:xfrm>
        </p:spPr>
      </p:pic>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choose_your_priorities_wisely.jpg"/>
          <p:cNvPicPr>
            <a:picLocks noGrp="1" noChangeAspect="1"/>
          </p:cNvPicPr>
          <p:nvPr>
            <p:ph sz="quarter" idx="1"/>
          </p:nvPr>
        </p:nvPicPr>
        <p:blipFill>
          <a:blip r:embed="rId3" cstate="print"/>
          <a:stretch>
            <a:fillRect/>
          </a:stretch>
        </p:blipFill>
        <p:spPr>
          <a:xfrm>
            <a:off x="1676400" y="2023960"/>
            <a:ext cx="5334000" cy="3808476"/>
          </a:xfrm>
        </p:spPr>
      </p:pic>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6" name="Content Placeholder 5" descr="graph.gif"/>
          <p:cNvPicPr>
            <a:picLocks noGrp="1" noChangeAspect="1"/>
          </p:cNvPicPr>
          <p:nvPr>
            <p:ph sz="quarter" idx="1"/>
          </p:nvPr>
        </p:nvPicPr>
        <p:blipFill>
          <a:blip r:embed="rId3" cstate="print"/>
          <a:stretch>
            <a:fillRect/>
          </a:stretch>
        </p:blipFill>
        <p:spPr>
          <a:xfrm>
            <a:off x="1505385" y="2145666"/>
            <a:ext cx="5581215" cy="3645534"/>
          </a:xfrm>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baseline="0" dirty="0" smtClean="0"/>
              <a:t>Assess risk</a:t>
            </a:r>
            <a:endParaRPr lang="en-US" dirty="0"/>
          </a:p>
        </p:txBody>
      </p:sp>
      <p:graphicFrame>
        <p:nvGraphicFramePr>
          <p:cNvPr id="5" name="Content Placeholder 4"/>
          <p:cNvGraphicFramePr>
            <a:graphicFrameLocks noGrp="1"/>
          </p:cNvGraphicFramePr>
          <p:nvPr>
            <p:ph idx="1"/>
          </p:nvPr>
        </p:nvGraphicFramePr>
        <p:xfrm>
          <a:off x="457200" y="2133600"/>
          <a:ext cx="82296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D20CC5F-4EAB-4452-913F-24671B47F5C9}"/>
                                            </p:graphicEl>
                                          </p:spTgt>
                                        </p:tgtEl>
                                        <p:attrNameLst>
                                          <p:attrName>style.visibility</p:attrName>
                                        </p:attrNameLst>
                                      </p:cBhvr>
                                      <p:to>
                                        <p:strVal val="visible"/>
                                      </p:to>
                                    </p:set>
                                    <p:animEffect transition="in" filter="fade">
                                      <p:cBhvr>
                                        <p:cTn id="7" dur="500"/>
                                        <p:tgtEl>
                                          <p:spTgt spid="5">
                                            <p:graphicEl>
                                              <a:dgm id="{DD20CC5F-4EAB-4452-913F-24671B47F5C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395F793C-1194-45AC-8BD6-449D8CCB85CA}"/>
                                            </p:graphicEl>
                                          </p:spTgt>
                                        </p:tgtEl>
                                        <p:attrNameLst>
                                          <p:attrName>style.visibility</p:attrName>
                                        </p:attrNameLst>
                                      </p:cBhvr>
                                      <p:to>
                                        <p:strVal val="visible"/>
                                      </p:to>
                                    </p:set>
                                    <p:animEffect transition="in" filter="fade">
                                      <p:cBhvr>
                                        <p:cTn id="11" dur="500"/>
                                        <p:tgtEl>
                                          <p:spTgt spid="5">
                                            <p:graphicEl>
                                              <a:dgm id="{395F793C-1194-45AC-8BD6-449D8CCB85C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E87B5A56-D404-4E03-983C-1D56E10CD8B0}"/>
                                            </p:graphicEl>
                                          </p:spTgt>
                                        </p:tgtEl>
                                        <p:attrNameLst>
                                          <p:attrName>style.visibility</p:attrName>
                                        </p:attrNameLst>
                                      </p:cBhvr>
                                      <p:to>
                                        <p:strVal val="visible"/>
                                      </p:to>
                                    </p:set>
                                    <p:animEffect transition="in" filter="fade">
                                      <p:cBhvr>
                                        <p:cTn id="15" dur="500"/>
                                        <p:tgtEl>
                                          <p:spTgt spid="5">
                                            <p:graphicEl>
                                              <a:dgm id="{E87B5A56-D404-4E03-983C-1D56E10CD8B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6FDC31-4387-4CEB-A3AD-DEC5DF485EC8}"/>
                                            </p:graphicEl>
                                          </p:spTgt>
                                        </p:tgtEl>
                                        <p:attrNameLst>
                                          <p:attrName>style.visibility</p:attrName>
                                        </p:attrNameLst>
                                      </p:cBhvr>
                                      <p:to>
                                        <p:strVal val="visible"/>
                                      </p:to>
                                    </p:set>
                                    <p:animEffect transition="in" filter="fade">
                                      <p:cBhvr>
                                        <p:cTn id="19" dur="500"/>
                                        <p:tgtEl>
                                          <p:spTgt spid="5">
                                            <p:graphicEl>
                                              <a:dgm id="{826FDC31-4387-4CEB-A3AD-DEC5DF485EC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C83B9437-C184-48A7-AD8C-6D1A3F0D168C}"/>
                                            </p:graphicEl>
                                          </p:spTgt>
                                        </p:tgtEl>
                                        <p:attrNameLst>
                                          <p:attrName>style.visibility</p:attrName>
                                        </p:attrNameLst>
                                      </p:cBhvr>
                                      <p:to>
                                        <p:strVal val="visible"/>
                                      </p:to>
                                    </p:set>
                                    <p:animEffect transition="in" filter="fade">
                                      <p:cBhvr>
                                        <p:cTn id="23" dur="500"/>
                                        <p:tgtEl>
                                          <p:spTgt spid="5">
                                            <p:graphicEl>
                                              <a:dgm id="{C83B9437-C184-48A7-AD8C-6D1A3F0D1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bestinshow-01.jpg"/>
          <p:cNvPicPr>
            <a:picLocks noGrp="1" noChangeAspect="1"/>
          </p:cNvPicPr>
          <p:nvPr>
            <p:ph sz="quarter" idx="1"/>
          </p:nvPr>
        </p:nvPicPr>
        <p:blipFill>
          <a:blip r:embed="rId3" cstate="print"/>
          <a:stretch>
            <a:fillRect/>
          </a:stretch>
        </p:blipFill>
        <p:spPr>
          <a:xfrm>
            <a:off x="1016000" y="2252662"/>
            <a:ext cx="6350000" cy="3568700"/>
          </a:xfrm>
        </p:spPr>
      </p:pic>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wrong?</a:t>
            </a:r>
            <a:endParaRPr lang="en-US" dirty="0"/>
          </a:p>
        </p:txBody>
      </p:sp>
      <p:pic>
        <p:nvPicPr>
          <p:cNvPr id="2052" name="Picture 4" descr="http://media.tumblr.com/tumblr_m3bpjx0Pcl1qzlf5p.jpg"/>
          <p:cNvPicPr>
            <a:picLocks noChangeAspect="1" noChangeArrowheads="1"/>
          </p:cNvPicPr>
          <p:nvPr/>
        </p:nvPicPr>
        <p:blipFill>
          <a:blip r:embed="rId3" cstate="print"/>
          <a:srcRect/>
          <a:stretch>
            <a:fillRect/>
          </a:stretch>
        </p:blipFill>
        <p:spPr bwMode="auto">
          <a:xfrm>
            <a:off x="2105025" y="2686050"/>
            <a:ext cx="3609975" cy="3181350"/>
          </a:xfrm>
          <a:prstGeom prst="rect">
            <a:avLst/>
          </a:prstGeom>
          <a:noFill/>
        </p:spPr>
      </p:pic>
      <p:pic>
        <p:nvPicPr>
          <p:cNvPr id="2054" name="Picture 6" descr="http://b-i.forbesimg.com/scottmendelson/files/2013/04/jurassic-park-large-picture.jpg"/>
          <p:cNvPicPr>
            <a:picLocks noChangeAspect="1" noChangeArrowheads="1"/>
          </p:cNvPicPr>
          <p:nvPr/>
        </p:nvPicPr>
        <p:blipFill>
          <a:blip r:embed="rId4" cstate="print"/>
          <a:srcRect/>
          <a:stretch>
            <a:fillRect/>
          </a:stretch>
        </p:blipFill>
        <p:spPr bwMode="auto">
          <a:xfrm>
            <a:off x="1885950" y="2905124"/>
            <a:ext cx="3905250" cy="2581276"/>
          </a:xfrm>
          <a:prstGeom prst="rect">
            <a:avLst/>
          </a:prstGeom>
          <a:noFill/>
        </p:spPr>
      </p:pic>
      <p:pic>
        <p:nvPicPr>
          <p:cNvPr id="2056" name="Picture 8" descr="http://filmmakeriq.com/wp-content/uploads/2013/05/Double-Indemnity-2.jpg"/>
          <p:cNvPicPr>
            <a:picLocks noChangeAspect="1" noChangeArrowheads="1"/>
          </p:cNvPicPr>
          <p:nvPr/>
        </p:nvPicPr>
        <p:blipFill>
          <a:blip r:embed="rId5" cstate="print"/>
          <a:srcRect/>
          <a:stretch>
            <a:fillRect/>
          </a:stretch>
        </p:blipFill>
        <p:spPr bwMode="auto">
          <a:xfrm>
            <a:off x="1905000" y="2514600"/>
            <a:ext cx="4587240" cy="3429000"/>
          </a:xfrm>
          <a:prstGeom prst="rect">
            <a:avLst/>
          </a:prstGeom>
          <a:noFill/>
        </p:spPr>
      </p:pic>
      <p:pic>
        <p:nvPicPr>
          <p:cNvPr id="4098" name="Picture 2" descr="http://media.npr.org/assets/img/2013/06/10/snowden102way_sq-e640efc5481e6a88137c4aa402822717bc5c48b2-s6-c30.jpg"/>
          <p:cNvPicPr>
            <a:picLocks noChangeAspect="1" noChangeArrowheads="1"/>
          </p:cNvPicPr>
          <p:nvPr/>
        </p:nvPicPr>
        <p:blipFill>
          <a:blip r:embed="rId6" cstate="print"/>
          <a:srcRect/>
          <a:stretch>
            <a:fillRect/>
          </a:stretch>
        </p:blipFill>
        <p:spPr bwMode="auto">
          <a:xfrm>
            <a:off x="1905001" y="2362199"/>
            <a:ext cx="3581399" cy="3581400"/>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000"/>
                                        <p:tgtEl>
                                          <p:spTgt spid="2052"/>
                                        </p:tgtEl>
                                      </p:cBhvr>
                                    </p:animEffect>
                                  </p:childTnLst>
                                </p:cTn>
                              </p:par>
                            </p:childTnLst>
                          </p:cTn>
                        </p:par>
                        <p:par>
                          <p:cTn id="8" fill="hold">
                            <p:stCondLst>
                              <p:cond delay="2000"/>
                            </p:stCondLst>
                            <p:childTnLst>
                              <p:par>
                                <p:cTn id="9" presetID="10" presetClass="exit" presetSubtype="0" fill="hold" nodeType="afterEffect">
                                  <p:stCondLst>
                                    <p:cond delay="2000"/>
                                  </p:stCondLst>
                                  <p:childTnLst>
                                    <p:animEffect transition="out" filter="fade">
                                      <p:cBhvr>
                                        <p:cTn id="10" dur="2000"/>
                                        <p:tgtEl>
                                          <p:spTgt spid="2052"/>
                                        </p:tgtEl>
                                      </p:cBhvr>
                                    </p:animEffect>
                                    <p:set>
                                      <p:cBhvr>
                                        <p:cTn id="11" dur="1" fill="hold">
                                          <p:stCondLst>
                                            <p:cond delay="1999"/>
                                          </p:stCondLst>
                                        </p:cTn>
                                        <p:tgtEl>
                                          <p:spTgt spid="2052"/>
                                        </p:tgtEl>
                                        <p:attrNameLst>
                                          <p:attrName>style.visibility</p:attrName>
                                        </p:attrNameLst>
                                      </p:cBhvr>
                                      <p:to>
                                        <p:strVal val="hidden"/>
                                      </p:to>
                                    </p:se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2000"/>
                                        <p:tgtEl>
                                          <p:spTgt spid="2054"/>
                                        </p:tgtEl>
                                      </p:cBhvr>
                                    </p:animEffect>
                                  </p:childTnLst>
                                </p:cTn>
                              </p:par>
                            </p:childTnLst>
                          </p:cTn>
                        </p:par>
                        <p:par>
                          <p:cTn id="16" fill="hold">
                            <p:stCondLst>
                              <p:cond delay="8000"/>
                            </p:stCondLst>
                            <p:childTnLst>
                              <p:par>
                                <p:cTn id="17" presetID="10" presetClass="exit" presetSubtype="0" fill="hold" nodeType="afterEffect">
                                  <p:stCondLst>
                                    <p:cond delay="2000"/>
                                  </p:stCondLst>
                                  <p:childTnLst>
                                    <p:animEffect transition="out" filter="fade">
                                      <p:cBhvr>
                                        <p:cTn id="18" dur="2000"/>
                                        <p:tgtEl>
                                          <p:spTgt spid="2054"/>
                                        </p:tgtEl>
                                      </p:cBhvr>
                                    </p:animEffect>
                                    <p:set>
                                      <p:cBhvr>
                                        <p:cTn id="19" dur="1" fill="hold">
                                          <p:stCondLst>
                                            <p:cond delay="1999"/>
                                          </p:stCondLst>
                                        </p:cTn>
                                        <p:tgtEl>
                                          <p:spTgt spid="2054"/>
                                        </p:tgtEl>
                                        <p:attrNameLst>
                                          <p:attrName>style.visibility</p:attrName>
                                        </p:attrNameLst>
                                      </p:cBhvr>
                                      <p:to>
                                        <p:strVal val="hidden"/>
                                      </p:to>
                                    </p:se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2000"/>
                                        <p:tgtEl>
                                          <p:spTgt spid="4098"/>
                                        </p:tgtEl>
                                      </p:cBhvr>
                                    </p:animEffect>
                                  </p:childTnLst>
                                </p:cTn>
                              </p:par>
                            </p:childTnLst>
                          </p:cTn>
                        </p:par>
                        <p:par>
                          <p:cTn id="24" fill="hold">
                            <p:stCondLst>
                              <p:cond delay="14000"/>
                            </p:stCondLst>
                            <p:childTnLst>
                              <p:par>
                                <p:cTn id="25" presetID="10" presetClass="exit" presetSubtype="0" fill="hold" nodeType="afterEffect">
                                  <p:stCondLst>
                                    <p:cond delay="2000"/>
                                  </p:stCondLst>
                                  <p:childTnLst>
                                    <p:animEffect transition="out" filter="fade">
                                      <p:cBhvr>
                                        <p:cTn id="26" dur="2000"/>
                                        <p:tgtEl>
                                          <p:spTgt spid="4098"/>
                                        </p:tgtEl>
                                      </p:cBhvr>
                                    </p:animEffect>
                                    <p:set>
                                      <p:cBhvr>
                                        <p:cTn id="27" dur="1" fill="hold">
                                          <p:stCondLst>
                                            <p:cond delay="1999"/>
                                          </p:stCondLst>
                                        </p:cTn>
                                        <p:tgtEl>
                                          <p:spTgt spid="4098"/>
                                        </p:tgtEl>
                                        <p:attrNameLst>
                                          <p:attrName>style.visibility</p:attrName>
                                        </p:attrNameLst>
                                      </p:cBhvr>
                                      <p:to>
                                        <p:strVal val="hidden"/>
                                      </p:to>
                                    </p:set>
                                  </p:childTnLst>
                                </p:cTn>
                              </p:par>
                            </p:childTnLst>
                          </p:cTn>
                        </p:par>
                        <p:par>
                          <p:cTn id="28" fill="hold">
                            <p:stCondLst>
                              <p:cond delay="18000"/>
                            </p:stCondLst>
                            <p:childTnLst>
                              <p:par>
                                <p:cTn id="29" presetID="10" presetClass="entr" presetSubtype="0" fill="hold" nodeType="after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2000"/>
                                        <p:tgtEl>
                                          <p:spTgt spid="2056"/>
                                        </p:tgtEl>
                                      </p:cBhvr>
                                    </p:animEffect>
                                  </p:childTnLst>
                                </p:cTn>
                              </p:par>
                            </p:childTnLst>
                          </p:cTn>
                        </p:par>
                        <p:par>
                          <p:cTn id="32" fill="hold">
                            <p:stCondLst>
                              <p:cond delay="20000"/>
                            </p:stCondLst>
                            <p:childTnLst>
                              <p:par>
                                <p:cTn id="33" presetID="10" presetClass="exit" presetSubtype="0" fill="hold" nodeType="afterEffect">
                                  <p:stCondLst>
                                    <p:cond delay="2000"/>
                                  </p:stCondLst>
                                  <p:childTnLst>
                                    <p:animEffect transition="out" filter="fade">
                                      <p:cBhvr>
                                        <p:cTn id="34" dur="2000"/>
                                        <p:tgtEl>
                                          <p:spTgt spid="2056"/>
                                        </p:tgtEl>
                                      </p:cBhvr>
                                    </p:animEffect>
                                    <p:set>
                                      <p:cBhvr>
                                        <p:cTn id="35" dur="1" fill="hold">
                                          <p:stCondLst>
                                            <p:cond delay="1999"/>
                                          </p:stCondLst>
                                        </p:cTn>
                                        <p:tgtEl>
                                          <p:spTgt spid="2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right?</a:t>
            </a:r>
            <a:endParaRPr lang="en-US" dirty="0"/>
          </a:p>
        </p:txBody>
      </p:sp>
      <p:pic>
        <p:nvPicPr>
          <p:cNvPr id="99330" name="Picture 2" descr="http://cdn-static.denofgeek.com/sites/denofgeek/files/images/9863.jpg"/>
          <p:cNvPicPr>
            <a:picLocks noChangeAspect="1" noChangeArrowheads="1"/>
          </p:cNvPicPr>
          <p:nvPr/>
        </p:nvPicPr>
        <p:blipFill>
          <a:blip r:embed="rId3" cstate="print"/>
          <a:srcRect/>
          <a:stretch>
            <a:fillRect/>
          </a:stretch>
        </p:blipFill>
        <p:spPr bwMode="auto">
          <a:xfrm>
            <a:off x="1581150" y="2105025"/>
            <a:ext cx="5734050" cy="4295775"/>
          </a:xfrm>
          <a:prstGeom prst="rect">
            <a:avLst/>
          </a:prstGeom>
          <a:noFill/>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Management May Relate To:</a:t>
            </a:r>
            <a:endParaRPr lang="en-US" dirty="0"/>
          </a:p>
        </p:txBody>
      </p:sp>
      <p:sp>
        <p:nvSpPr>
          <p:cNvPr id="3" name="Content Placeholder 2"/>
          <p:cNvSpPr>
            <a:spLocks noGrp="1"/>
          </p:cNvSpPr>
          <p:nvPr>
            <p:ph sz="quarter"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Ensure Business Continuity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Calculate Risk For Critical Assets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Improve Security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Maintain Regulatory Compliance </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Prepare</a:t>
            </a:r>
            <a:r>
              <a:rPr lang="en-US" baseline="0" dirty="0" smtClean="0"/>
              <a:t> for the assessment</a:t>
            </a:r>
            <a:endParaRPr lang="en-US" dirty="0"/>
          </a:p>
        </p:txBody>
      </p:sp>
      <p:sp>
        <p:nvSpPr>
          <p:cNvPr id="3" name="Content Placeholder 2"/>
          <p:cNvSpPr>
            <a:spLocks noGrp="1"/>
          </p:cNvSpPr>
          <p:nvPr>
            <p:ph idx="1"/>
          </p:nvPr>
        </p:nvSpPr>
        <p:spPr/>
        <p:txBody>
          <a:bodyPr/>
          <a:lstStyle/>
          <a:p>
            <a:pPr lvl="0"/>
            <a:r>
              <a:rPr lang="en-US" baseline="0" dirty="0" smtClean="0"/>
              <a:t>Identify purpose &amp; scope</a:t>
            </a:r>
          </a:p>
          <a:p>
            <a:pPr lvl="1" rtl="0" eaLnBrk="1" latinLnBrk="0" hangingPunct="1"/>
            <a:r>
              <a:rPr kumimoji="0" lang="en-US" sz="2100" kern="1200" dirty="0" smtClean="0">
                <a:solidFill>
                  <a:schemeClr val="tx1"/>
                </a:solidFill>
                <a:latin typeface="+mn-lt"/>
                <a:ea typeface="+mn-ea"/>
                <a:cs typeface="+mn-cs"/>
              </a:rPr>
              <a:t>What is your system trying</a:t>
            </a:r>
            <a:r>
              <a:rPr kumimoji="0" lang="en-US" sz="2100" kern="1200" baseline="0" dirty="0" smtClean="0">
                <a:solidFill>
                  <a:schemeClr val="tx1"/>
                </a:solidFill>
                <a:latin typeface="+mn-lt"/>
                <a:ea typeface="+mn-ea"/>
                <a:cs typeface="+mn-cs"/>
              </a:rPr>
              <a:t> to accomplish?</a:t>
            </a:r>
            <a:endParaRPr lang="en-US" sz="2100" dirty="0" smtClean="0"/>
          </a:p>
          <a:p>
            <a:pPr lvl="1" rtl="0" eaLnBrk="1" latinLnBrk="0" hangingPunct="1"/>
            <a:r>
              <a:rPr kumimoji="0" lang="en-US" sz="2100" kern="1200" baseline="0" dirty="0" smtClean="0">
                <a:solidFill>
                  <a:schemeClr val="tx1"/>
                </a:solidFill>
                <a:latin typeface="+mn-lt"/>
                <a:ea typeface="+mn-ea"/>
                <a:cs typeface="+mn-cs"/>
              </a:rPr>
              <a:t>Must be aligned with a business objective</a:t>
            </a:r>
            <a:endParaRPr lang="en-US" dirty="0" smtClean="0"/>
          </a:p>
          <a:p>
            <a:pPr lvl="1" rtl="0" eaLnBrk="1" latinLnBrk="0" hangingPunct="1"/>
            <a:r>
              <a:rPr kumimoji="0" lang="en-US" sz="2100" kern="1200" baseline="0" dirty="0" smtClean="0">
                <a:solidFill>
                  <a:schemeClr val="tx1"/>
                </a:solidFill>
                <a:latin typeface="+mn-lt"/>
                <a:ea typeface="+mn-ea"/>
                <a:cs typeface="+mn-cs"/>
              </a:rPr>
              <a:t>Allows you to focus on what Assets really need to be protected</a:t>
            </a:r>
            <a:endParaRPr lang="en-US" dirty="0" smtClean="0"/>
          </a:p>
          <a:p>
            <a:pPr lvl="1" rtl="0" eaLnBrk="1" latinLnBrk="0" hangingPunct="1"/>
            <a:r>
              <a:rPr kumimoji="0" lang="en-US" sz="2100" kern="1200" baseline="0" dirty="0" smtClean="0">
                <a:solidFill>
                  <a:schemeClr val="tx1"/>
                </a:solidFill>
                <a:latin typeface="+mn-lt"/>
                <a:ea typeface="+mn-ea"/>
                <a:cs typeface="+mn-cs"/>
              </a:rPr>
              <a:t>Repeat: Pick objectives that are important to management</a:t>
            </a:r>
            <a:endParaRPr kumimoji="0" lang="en-US" sz="2100" kern="1200" dirty="0" smtClean="0">
              <a:solidFill>
                <a:schemeClr val="tx1"/>
              </a:solidFill>
              <a:latin typeface="+mn-lt"/>
              <a:ea typeface="+mn-ea"/>
              <a:cs typeface="+mn-cs"/>
            </a:endParaRPr>
          </a:p>
        </p:txBody>
      </p:sp>
      <p:pic>
        <p:nvPicPr>
          <p:cNvPr id="4" name="Picture 1" descr="C:\Users\conrad.reynolds\AppData\Local\Microsoft\Windows\Temporary Internet Files\Content.IE5\VWNN3LH6\MC900293468[1].wmf"/>
          <p:cNvPicPr>
            <a:picLocks noChangeAspect="1" noChangeArrowheads="1"/>
          </p:cNvPicPr>
          <p:nvPr/>
        </p:nvPicPr>
        <p:blipFill>
          <a:blip r:embed="rId3" cstate="print"/>
          <a:srcRect/>
          <a:stretch>
            <a:fillRect/>
          </a:stretch>
        </p:blipFill>
        <p:spPr bwMode="auto">
          <a:xfrm>
            <a:off x="4034333" y="4343400"/>
            <a:ext cx="1075334" cy="1828800"/>
          </a:xfrm>
          <a:prstGeom prst="rect">
            <a:avLst/>
          </a:prstGeom>
          <a:noFill/>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pP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p:txBody>
          <a:bodyPr/>
          <a:lstStyle/>
          <a:p>
            <a:r>
              <a:rPr lang="en-US" dirty="0" smtClean="0"/>
              <a:t>Example</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1"/>
            <a:r>
              <a:rPr lang="en-US" baseline="0" dirty="0" smtClean="0"/>
              <a:t>Threats</a:t>
            </a:r>
          </a:p>
          <a:p>
            <a:pPr lvl="1"/>
            <a:r>
              <a:rPr lang="en-US" baseline="0" dirty="0" smtClean="0"/>
              <a:t>Existing conditions</a:t>
            </a:r>
          </a:p>
        </p:txBody>
      </p:sp>
      <p:pic>
        <p:nvPicPr>
          <p:cNvPr id="52226" name="Picture 2" descr="Picture of Barbed Wire - Free Pictures - FreeFoto.com"/>
          <p:cNvPicPr>
            <a:picLocks noChangeAspect="1" noChangeArrowheads="1"/>
          </p:cNvPicPr>
          <p:nvPr/>
        </p:nvPicPr>
        <p:blipFill>
          <a:blip r:embed="rId3" cstate="print"/>
          <a:srcRect/>
          <a:stretch>
            <a:fillRect/>
          </a:stretch>
        </p:blipFill>
        <p:spPr bwMode="auto">
          <a:xfrm>
            <a:off x="1981200" y="3505200"/>
            <a:ext cx="4876800" cy="2668896"/>
          </a:xfrm>
          <a:prstGeom prst="rect">
            <a:avLst/>
          </a:prstGeom>
          <a:noFill/>
        </p:spPr>
      </p:pic>
    </p:spTree>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FF00"/>
      </a:dk1>
      <a:lt1>
        <a:sysClr val="window" lastClr="000000"/>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1219</TotalTime>
  <Words>3739</Words>
  <Application>Microsoft Office PowerPoint</Application>
  <PresentationFormat>On-screen Show (4:3)</PresentationFormat>
  <Paragraphs>597</Paragraphs>
  <Slides>52</Slides>
  <Notes>51</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Oriel</vt:lpstr>
      <vt:lpstr>Threats, Vulnerabilities and Risks – Where to Begin</vt:lpstr>
      <vt:lpstr>Poor Communication of Risk</vt:lpstr>
      <vt:lpstr>How to Communicate Risk?</vt:lpstr>
      <vt:lpstr>Managing risk (NIST)</vt:lpstr>
      <vt:lpstr>Assess risk</vt:lpstr>
      <vt:lpstr>Management May Relate To:</vt:lpstr>
      <vt:lpstr>Prepare for the assessment</vt:lpstr>
      <vt:lpstr>Example</vt:lpstr>
      <vt:lpstr>Identify assumptions and constraints</vt:lpstr>
      <vt:lpstr>Identify assumptions and constraints</vt:lpstr>
      <vt:lpstr>Conduct the risk assessment</vt:lpstr>
      <vt:lpstr>Threats and Vulnerabilities</vt:lpstr>
      <vt:lpstr>eCommerce example</vt:lpstr>
      <vt:lpstr>Threat</vt:lpstr>
      <vt:lpstr>adversarial threat sources &amp; events</vt:lpstr>
      <vt:lpstr>Adversarial Threat Sources</vt:lpstr>
      <vt:lpstr>Identify Non-adversarial threat sources &amp; events</vt:lpstr>
      <vt:lpstr>Identification of Threat Events</vt:lpstr>
      <vt:lpstr>Vulnerability</vt:lpstr>
      <vt:lpstr>Threats And Vulnerabilities</vt:lpstr>
      <vt:lpstr>Slide 21</vt:lpstr>
      <vt:lpstr>Slide 22</vt:lpstr>
      <vt:lpstr>Example</vt:lpstr>
      <vt:lpstr>Try Not to Assume Something Cannot Happen</vt:lpstr>
      <vt:lpstr>Effect And Likelihood</vt:lpstr>
      <vt:lpstr>Determine likelihood</vt:lpstr>
      <vt:lpstr>Estimating Effect And Likelihood - Ask Questions</vt:lpstr>
      <vt:lpstr>Estimating Effect and Likelihood – More Questions</vt:lpstr>
      <vt:lpstr>Determine effect (harm)</vt:lpstr>
      <vt:lpstr>Determine risk</vt:lpstr>
      <vt:lpstr>Risk Charts</vt:lpstr>
      <vt:lpstr>Slide 32</vt:lpstr>
      <vt:lpstr>Success!</vt:lpstr>
      <vt:lpstr>Managing risk (NIST)</vt:lpstr>
      <vt:lpstr>Respond to risk</vt:lpstr>
      <vt:lpstr>Identify alternative courses of action</vt:lpstr>
      <vt:lpstr>Monitor risk</vt:lpstr>
      <vt:lpstr>Get Management Sign-off</vt:lpstr>
      <vt:lpstr>Controls</vt:lpstr>
      <vt:lpstr>Communicate results to key personnel</vt:lpstr>
      <vt:lpstr>Documentation</vt:lpstr>
      <vt:lpstr>Documentation – Mind Map</vt:lpstr>
      <vt:lpstr>Documentation – Fish Diagram</vt:lpstr>
      <vt:lpstr>Documentation – Risk Bow Tie</vt:lpstr>
      <vt:lpstr>Maintain assessment over time</vt:lpstr>
      <vt:lpstr>Summary</vt:lpstr>
      <vt:lpstr>What are you going to do with this information?</vt:lpstr>
      <vt:lpstr>What are you going to do with this information?</vt:lpstr>
      <vt:lpstr>What are you going to do with this information?</vt:lpstr>
      <vt:lpstr>What are you going to do with this information?</vt:lpstr>
      <vt:lpstr>What can go wrong?</vt:lpstr>
      <vt:lpstr>What can go right?</vt:lpstr>
    </vt:vector>
  </TitlesOfParts>
  <Company>Commonwealth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conrad</dc:creator>
  <cp:lastModifiedBy>conrad</cp:lastModifiedBy>
  <cp:revision>99</cp:revision>
  <dcterms:created xsi:type="dcterms:W3CDTF">2012-09-09T20:08:22Z</dcterms:created>
  <dcterms:modified xsi:type="dcterms:W3CDTF">2013-10-09T13:58:59Z</dcterms:modified>
</cp:coreProperties>
</file>